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Montserrat Bold" charset="1" panose="00000800000000000000"/>
      <p:regular r:id="rId23"/>
    </p:embeddedFont>
    <p:embeddedFont>
      <p:font typeface="Quicksand Bold" charset="1" panose="00000000000000000000"/>
      <p:regular r:id="rId24"/>
    </p:embeddedFont>
    <p:embeddedFont>
      <p:font typeface="Quicksand" charset="1" panose="00000000000000000000"/>
      <p:regular r:id="rId25"/>
    </p:embeddedFont>
    <p:embeddedFont>
      <p:font typeface="Montserrat Ultra-Bold" charset="1" panose="00000900000000000000"/>
      <p:regular r:id="rId26"/>
    </p:embeddedFont>
    <p:embeddedFont>
      <p:font typeface="Quicksand Medium" charset="1" panose="00000000000000000000"/>
      <p:regular r:id="rId27"/>
    </p:embeddedFont>
    <p:embeddedFont>
      <p:font typeface="League Spartan" charset="1" panose="00000800000000000000"/>
      <p:regular r:id="rId28"/>
    </p:embeddedFont>
    <p:embeddedFont>
      <p:font typeface="Inter Bold Italics" charset="1" panose="020B0802030000000004"/>
      <p:regular r:id="rId29"/>
    </p:embeddedFont>
    <p:embeddedFont>
      <p:font typeface="Inter" charset="1" panose="020B0502030000000004"/>
      <p:regular r:id="rId30"/>
    </p:embeddedFont>
    <p:embeddedFont>
      <p:font typeface="Inter Bold" charset="1" panose="020B0802030000000004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jpeg" Type="http://schemas.openxmlformats.org/officeDocument/2006/relationships/image"/><Relationship Id="rId11" Target="../media/image10.jpeg" Type="http://schemas.openxmlformats.org/officeDocument/2006/relationships/image"/><Relationship Id="rId12" Target="../media/image11.png" Type="http://schemas.openxmlformats.org/officeDocument/2006/relationships/image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jpe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Relationship Id="rId7" Target="../media/image6.jpeg" Type="http://schemas.openxmlformats.org/officeDocument/2006/relationships/image"/><Relationship Id="rId8" Target="../media/image7.jpeg" Type="http://schemas.openxmlformats.org/officeDocument/2006/relationships/image"/><Relationship Id="rId9" Target="../media/image8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https://www.velostation-strasbourg.org" TargetMode="External" Type="http://schemas.openxmlformats.org/officeDocument/2006/relationships/hyperlink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Relationship Id="rId3" Target="../media/image33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svg" Type="http://schemas.openxmlformats.org/officeDocument/2006/relationships/image"/><Relationship Id="rId2" Target="../media/image35.jpeg" Type="http://schemas.openxmlformats.org/officeDocument/2006/relationships/image"/><Relationship Id="rId3" Target="../media/image36.png" Type="http://schemas.openxmlformats.org/officeDocument/2006/relationships/image"/><Relationship Id="rId4" Target="../media/image37.svg" Type="http://schemas.openxmlformats.org/officeDocument/2006/relationships/image"/><Relationship Id="rId5" Target="../media/image38.png" Type="http://schemas.openxmlformats.org/officeDocument/2006/relationships/image"/><Relationship Id="rId6" Target="../media/image39.sv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Relationship Id="rId9" Target="../media/image4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pn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6.jpeg" Type="http://schemas.openxmlformats.org/officeDocument/2006/relationships/image"/><Relationship Id="rId4" Target="../media/image17.jpeg" Type="http://schemas.openxmlformats.org/officeDocument/2006/relationships/image"/><Relationship Id="rId5" Target="../media/image18.jpeg" Type="http://schemas.openxmlformats.org/officeDocument/2006/relationships/image"/><Relationship Id="rId6" Target="../media/image19.jpeg" Type="http://schemas.openxmlformats.org/officeDocument/2006/relationships/image"/><Relationship Id="rId7" Target="../media/image2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21.jpeg" Type="http://schemas.openxmlformats.org/officeDocument/2006/relationships/image"/><Relationship Id="rId4" Target="../media/image22.png" Type="http://schemas.openxmlformats.org/officeDocument/2006/relationships/image"/><Relationship Id="rId5" Target="../media/image8.jpeg" Type="http://schemas.openxmlformats.org/officeDocument/2006/relationships/image"/><Relationship Id="rId6" Target="../media/image23.png" Type="http://schemas.openxmlformats.org/officeDocument/2006/relationships/image"/><Relationship Id="rId7" Target="https://www.velostation-strasbourg.org" TargetMode="External" Type="http://schemas.openxmlformats.org/officeDocument/2006/relationships/hyperlink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5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635" y="0"/>
            <a:ext cx="18288000" cy="2796717"/>
            <a:chOff x="0" y="0"/>
            <a:chExt cx="7319501" cy="11193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319501" cy="1119344"/>
            </a:xfrm>
            <a:custGeom>
              <a:avLst/>
              <a:gdLst/>
              <a:ahLst/>
              <a:cxnLst/>
              <a:rect r="r" b="b" t="t" l="l"/>
              <a:pathLst>
                <a:path h="1119344" w="7319501">
                  <a:moveTo>
                    <a:pt x="0" y="0"/>
                  </a:moveTo>
                  <a:lnTo>
                    <a:pt x="7319501" y="0"/>
                  </a:lnTo>
                  <a:lnTo>
                    <a:pt x="7319501" y="1119344"/>
                  </a:lnTo>
                  <a:lnTo>
                    <a:pt x="0" y="1119344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7319501" cy="1157444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3816911" y="216855"/>
            <a:ext cx="3416541" cy="2331547"/>
            <a:chOff x="0" y="0"/>
            <a:chExt cx="804365" cy="54892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04365" cy="548922"/>
            </a:xfrm>
            <a:custGeom>
              <a:avLst/>
              <a:gdLst/>
              <a:ahLst/>
              <a:cxnLst/>
              <a:rect r="r" b="b" t="t" l="l"/>
              <a:pathLst>
                <a:path h="548922" w="804365">
                  <a:moveTo>
                    <a:pt x="0" y="0"/>
                  </a:moveTo>
                  <a:lnTo>
                    <a:pt x="804365" y="0"/>
                  </a:lnTo>
                  <a:lnTo>
                    <a:pt x="804365" y="548922"/>
                  </a:lnTo>
                  <a:lnTo>
                    <a:pt x="0" y="548922"/>
                  </a:lnTo>
                  <a:close/>
                </a:path>
              </a:pathLst>
            </a:custGeom>
            <a:blipFill>
              <a:blip r:embed="rId2"/>
              <a:stretch>
                <a:fillRect l="0" t="-4884" r="0" b="-4884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06961" y="264487"/>
            <a:ext cx="3416541" cy="2307731"/>
            <a:chOff x="0" y="0"/>
            <a:chExt cx="602804" cy="40716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02804" cy="407169"/>
            </a:xfrm>
            <a:custGeom>
              <a:avLst/>
              <a:gdLst/>
              <a:ahLst/>
              <a:cxnLst/>
              <a:rect r="r" b="b" t="t" l="l"/>
              <a:pathLst>
                <a:path h="407169" w="602804">
                  <a:moveTo>
                    <a:pt x="0" y="0"/>
                  </a:moveTo>
                  <a:lnTo>
                    <a:pt x="602804" y="0"/>
                  </a:lnTo>
                  <a:lnTo>
                    <a:pt x="602804" y="407169"/>
                  </a:lnTo>
                  <a:lnTo>
                    <a:pt x="0" y="407169"/>
                  </a:lnTo>
                  <a:close/>
                </a:path>
              </a:pathLst>
            </a:custGeom>
            <a:blipFill>
              <a:blip r:embed="rId3"/>
              <a:stretch>
                <a:fillRect l="-10113" t="0" r="-10113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4673332" y="209210"/>
            <a:ext cx="3430977" cy="2363007"/>
            <a:chOff x="0" y="0"/>
            <a:chExt cx="807763" cy="55632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07763" cy="556329"/>
            </a:xfrm>
            <a:custGeom>
              <a:avLst/>
              <a:gdLst/>
              <a:ahLst/>
              <a:cxnLst/>
              <a:rect r="r" b="b" t="t" l="l"/>
              <a:pathLst>
                <a:path h="556329" w="807763">
                  <a:moveTo>
                    <a:pt x="0" y="0"/>
                  </a:moveTo>
                  <a:lnTo>
                    <a:pt x="807763" y="0"/>
                  </a:lnTo>
                  <a:lnTo>
                    <a:pt x="807763" y="556329"/>
                  </a:lnTo>
                  <a:lnTo>
                    <a:pt x="0" y="556329"/>
                  </a:lnTo>
                  <a:close/>
                </a:path>
              </a:pathLst>
            </a:custGeom>
            <a:blipFill>
              <a:blip r:embed="rId4"/>
              <a:stretch>
                <a:fillRect l="-1748" t="0" r="-1748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7426862" y="240671"/>
            <a:ext cx="3430977" cy="2339191"/>
            <a:chOff x="0" y="0"/>
            <a:chExt cx="598895" cy="40831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98895" cy="408318"/>
            </a:xfrm>
            <a:custGeom>
              <a:avLst/>
              <a:gdLst/>
              <a:ahLst/>
              <a:cxnLst/>
              <a:rect r="r" b="b" t="t" l="l"/>
              <a:pathLst>
                <a:path h="408318" w="598895">
                  <a:moveTo>
                    <a:pt x="0" y="0"/>
                  </a:moveTo>
                  <a:lnTo>
                    <a:pt x="598895" y="0"/>
                  </a:lnTo>
                  <a:lnTo>
                    <a:pt x="598895" y="408318"/>
                  </a:lnTo>
                  <a:lnTo>
                    <a:pt x="0" y="408318"/>
                  </a:lnTo>
                  <a:close/>
                </a:path>
              </a:pathLst>
            </a:custGeom>
            <a:blipFill>
              <a:blip r:embed="rId5"/>
              <a:stretch>
                <a:fillRect l="0" t="-72147" r="0" b="-23655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1051250" y="216855"/>
            <a:ext cx="3430977" cy="2363007"/>
            <a:chOff x="0" y="0"/>
            <a:chExt cx="807763" cy="55632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07763" cy="556329"/>
            </a:xfrm>
            <a:custGeom>
              <a:avLst/>
              <a:gdLst/>
              <a:ahLst/>
              <a:cxnLst/>
              <a:rect r="r" b="b" t="t" l="l"/>
              <a:pathLst>
                <a:path h="556329" w="807763">
                  <a:moveTo>
                    <a:pt x="0" y="0"/>
                  </a:moveTo>
                  <a:lnTo>
                    <a:pt x="807763" y="0"/>
                  </a:lnTo>
                  <a:lnTo>
                    <a:pt x="807763" y="556329"/>
                  </a:lnTo>
                  <a:lnTo>
                    <a:pt x="0" y="556329"/>
                  </a:lnTo>
                  <a:close/>
                </a:path>
              </a:pathLst>
            </a:custGeom>
            <a:blipFill>
              <a:blip r:embed="rId6"/>
              <a:stretch>
                <a:fillRect l="0" t="-6359" r="0" b="-87468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0" y="7490283"/>
            <a:ext cx="18299635" cy="2796717"/>
            <a:chOff x="0" y="0"/>
            <a:chExt cx="7324157" cy="111934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324158" cy="1119344"/>
            </a:xfrm>
            <a:custGeom>
              <a:avLst/>
              <a:gdLst/>
              <a:ahLst/>
              <a:cxnLst/>
              <a:rect r="r" b="b" t="t" l="l"/>
              <a:pathLst>
                <a:path h="1119344" w="7324158">
                  <a:moveTo>
                    <a:pt x="0" y="0"/>
                  </a:moveTo>
                  <a:lnTo>
                    <a:pt x="7324158" y="0"/>
                  </a:lnTo>
                  <a:lnTo>
                    <a:pt x="7324158" y="1119344"/>
                  </a:lnTo>
                  <a:lnTo>
                    <a:pt x="0" y="1119344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7324157" cy="1157444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3805276" y="7707138"/>
            <a:ext cx="3416541" cy="2331547"/>
            <a:chOff x="0" y="0"/>
            <a:chExt cx="804365" cy="54892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04365" cy="548922"/>
            </a:xfrm>
            <a:custGeom>
              <a:avLst/>
              <a:gdLst/>
              <a:ahLst/>
              <a:cxnLst/>
              <a:rect r="r" b="b" t="t" l="l"/>
              <a:pathLst>
                <a:path h="548922" w="804365">
                  <a:moveTo>
                    <a:pt x="0" y="0"/>
                  </a:moveTo>
                  <a:lnTo>
                    <a:pt x="804365" y="0"/>
                  </a:lnTo>
                  <a:lnTo>
                    <a:pt x="804365" y="548922"/>
                  </a:lnTo>
                  <a:lnTo>
                    <a:pt x="0" y="548922"/>
                  </a:lnTo>
                  <a:close/>
                </a:path>
              </a:pathLst>
            </a:custGeom>
            <a:blipFill>
              <a:blip r:embed="rId7"/>
              <a:stretch>
                <a:fillRect l="-10733" t="0" r="-10733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95326" y="7754770"/>
            <a:ext cx="3416541" cy="2307731"/>
            <a:chOff x="0" y="0"/>
            <a:chExt cx="602804" cy="407169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02804" cy="407169"/>
            </a:xfrm>
            <a:custGeom>
              <a:avLst/>
              <a:gdLst/>
              <a:ahLst/>
              <a:cxnLst/>
              <a:rect r="r" b="b" t="t" l="l"/>
              <a:pathLst>
                <a:path h="407169" w="602804">
                  <a:moveTo>
                    <a:pt x="0" y="0"/>
                  </a:moveTo>
                  <a:lnTo>
                    <a:pt x="602804" y="0"/>
                  </a:lnTo>
                  <a:lnTo>
                    <a:pt x="602804" y="407169"/>
                  </a:lnTo>
                  <a:lnTo>
                    <a:pt x="0" y="407169"/>
                  </a:lnTo>
                  <a:close/>
                </a:path>
              </a:pathLst>
            </a:custGeom>
            <a:blipFill>
              <a:blip r:embed="rId8"/>
              <a:stretch>
                <a:fillRect l="-10113" t="0" r="-10113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4661697" y="7699494"/>
            <a:ext cx="3430977" cy="2363007"/>
            <a:chOff x="0" y="0"/>
            <a:chExt cx="807763" cy="55632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07763" cy="556329"/>
            </a:xfrm>
            <a:custGeom>
              <a:avLst/>
              <a:gdLst/>
              <a:ahLst/>
              <a:cxnLst/>
              <a:rect r="r" b="b" t="t" l="l"/>
              <a:pathLst>
                <a:path h="556329" w="807763">
                  <a:moveTo>
                    <a:pt x="0" y="0"/>
                  </a:moveTo>
                  <a:lnTo>
                    <a:pt x="807763" y="0"/>
                  </a:lnTo>
                  <a:lnTo>
                    <a:pt x="807763" y="556329"/>
                  </a:lnTo>
                  <a:lnTo>
                    <a:pt x="0" y="556329"/>
                  </a:lnTo>
                  <a:close/>
                </a:path>
              </a:pathLst>
            </a:custGeom>
            <a:blipFill>
              <a:blip r:embed="rId9"/>
              <a:stretch>
                <a:fillRect l="0" t="-4382" r="0" b="-4382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7415227" y="7730954"/>
            <a:ext cx="3430977" cy="2339191"/>
            <a:chOff x="0" y="0"/>
            <a:chExt cx="598895" cy="408318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598895" cy="408318"/>
            </a:xfrm>
            <a:custGeom>
              <a:avLst/>
              <a:gdLst/>
              <a:ahLst/>
              <a:cxnLst/>
              <a:rect r="r" b="b" t="t" l="l"/>
              <a:pathLst>
                <a:path h="408318" w="598895">
                  <a:moveTo>
                    <a:pt x="0" y="0"/>
                  </a:moveTo>
                  <a:lnTo>
                    <a:pt x="598895" y="0"/>
                  </a:lnTo>
                  <a:lnTo>
                    <a:pt x="598895" y="408318"/>
                  </a:lnTo>
                  <a:lnTo>
                    <a:pt x="0" y="408318"/>
                  </a:lnTo>
                  <a:close/>
                </a:path>
              </a:pathLst>
            </a:custGeom>
            <a:blipFill>
              <a:blip r:embed="rId10"/>
              <a:stretch>
                <a:fillRect l="-1227" t="0" r="-1227" b="0"/>
              </a:stretch>
            </a:blip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1039614" y="7707138"/>
            <a:ext cx="3430977" cy="2363007"/>
            <a:chOff x="0" y="0"/>
            <a:chExt cx="807763" cy="556329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07763" cy="556329"/>
            </a:xfrm>
            <a:custGeom>
              <a:avLst/>
              <a:gdLst/>
              <a:ahLst/>
              <a:cxnLst/>
              <a:rect r="r" b="b" t="t" l="l"/>
              <a:pathLst>
                <a:path h="556329" w="807763">
                  <a:moveTo>
                    <a:pt x="0" y="0"/>
                  </a:moveTo>
                  <a:lnTo>
                    <a:pt x="807763" y="0"/>
                  </a:lnTo>
                  <a:lnTo>
                    <a:pt x="807763" y="556329"/>
                  </a:lnTo>
                  <a:lnTo>
                    <a:pt x="0" y="556329"/>
                  </a:lnTo>
                  <a:close/>
                </a:path>
              </a:pathLst>
            </a:custGeom>
            <a:blipFill>
              <a:blip r:embed="rId11"/>
              <a:stretch>
                <a:fillRect l="0" t="-4646" r="0" b="-4646"/>
              </a:stretch>
            </a:blipFill>
          </p:spPr>
        </p:sp>
      </p:grpSp>
      <p:sp>
        <p:nvSpPr>
          <p:cNvPr name="AutoShape 28" id="28"/>
          <p:cNvSpPr/>
          <p:nvPr/>
        </p:nvSpPr>
        <p:spPr>
          <a:xfrm>
            <a:off x="0" y="7395033"/>
            <a:ext cx="18299635" cy="0"/>
          </a:xfrm>
          <a:prstGeom prst="line">
            <a:avLst/>
          </a:prstGeom>
          <a:ln cap="flat" w="190500">
            <a:solidFill>
              <a:srgbClr val="594B3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9" id="29"/>
          <p:cNvSpPr/>
          <p:nvPr/>
        </p:nvSpPr>
        <p:spPr>
          <a:xfrm flipH="false" flipV="false" rot="0">
            <a:off x="372529" y="3103945"/>
            <a:ext cx="3955657" cy="1420457"/>
          </a:xfrm>
          <a:custGeom>
            <a:avLst/>
            <a:gdLst/>
            <a:ahLst/>
            <a:cxnLst/>
            <a:rect r="r" b="b" t="t" l="l"/>
            <a:pathLst>
              <a:path h="1420457" w="3955657">
                <a:moveTo>
                  <a:pt x="0" y="0"/>
                </a:moveTo>
                <a:lnTo>
                  <a:pt x="3955657" y="0"/>
                </a:lnTo>
                <a:lnTo>
                  <a:pt x="3955657" y="1420458"/>
                </a:lnTo>
                <a:lnTo>
                  <a:pt x="0" y="1420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4309084" y="4924453"/>
            <a:ext cx="10814950" cy="1068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54"/>
              </a:lnSpc>
            </a:pPr>
            <a:r>
              <a:rPr lang="en-US" b="true" sz="8200" spc="8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NOS PRESTATIONS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328186" y="3781411"/>
            <a:ext cx="9643263" cy="111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b="true" sz="6500" spc="325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CADR67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155635" cy="10287000"/>
            <a:chOff x="0" y="0"/>
            <a:chExt cx="3664407" cy="41172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64407" cy="4117219"/>
            </a:xfrm>
            <a:custGeom>
              <a:avLst/>
              <a:gdLst/>
              <a:ahLst/>
              <a:cxnLst/>
              <a:rect r="r" b="b" t="t" l="l"/>
              <a:pathLst>
                <a:path h="4117219" w="3664407">
                  <a:moveTo>
                    <a:pt x="0" y="0"/>
                  </a:moveTo>
                  <a:lnTo>
                    <a:pt x="3664407" y="0"/>
                  </a:lnTo>
                  <a:lnTo>
                    <a:pt x="3664407" y="4117219"/>
                  </a:lnTo>
                  <a:lnTo>
                    <a:pt x="0" y="4117219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664407" cy="4155319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1028700" y="1978600"/>
            <a:ext cx="1558681" cy="0"/>
          </a:xfrm>
          <a:prstGeom prst="line">
            <a:avLst/>
          </a:prstGeom>
          <a:ln cap="flat" w="2000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10568032" y="611389"/>
            <a:ext cx="6422371" cy="9064222"/>
            <a:chOff x="0" y="0"/>
            <a:chExt cx="2052629" cy="289698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52629" cy="2896981"/>
            </a:xfrm>
            <a:custGeom>
              <a:avLst/>
              <a:gdLst/>
              <a:ahLst/>
              <a:cxnLst/>
              <a:rect r="r" b="b" t="t" l="l"/>
              <a:pathLst>
                <a:path h="2896981" w="2052629">
                  <a:moveTo>
                    <a:pt x="0" y="0"/>
                  </a:moveTo>
                  <a:lnTo>
                    <a:pt x="2052629" y="0"/>
                  </a:lnTo>
                  <a:lnTo>
                    <a:pt x="2052629" y="2896981"/>
                  </a:lnTo>
                  <a:lnTo>
                    <a:pt x="0" y="2896981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052629" cy="2935081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848724" y="952662"/>
            <a:ext cx="5860986" cy="8381676"/>
            <a:chOff x="0" y="0"/>
            <a:chExt cx="1101886" cy="157578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01886" cy="1575785"/>
            </a:xfrm>
            <a:custGeom>
              <a:avLst/>
              <a:gdLst/>
              <a:ahLst/>
              <a:cxnLst/>
              <a:rect r="r" b="b" t="t" l="l"/>
              <a:pathLst>
                <a:path h="1575785" w="1101886">
                  <a:moveTo>
                    <a:pt x="0" y="0"/>
                  </a:moveTo>
                  <a:lnTo>
                    <a:pt x="1101886" y="0"/>
                  </a:lnTo>
                  <a:lnTo>
                    <a:pt x="1101886" y="1575785"/>
                  </a:lnTo>
                  <a:lnTo>
                    <a:pt x="0" y="1575785"/>
                  </a:lnTo>
                  <a:close/>
                </a:path>
              </a:pathLst>
            </a:custGeom>
            <a:blipFill>
              <a:blip r:embed="rId2"/>
              <a:stretch>
                <a:fillRect l="-84665" t="0" r="-101350" b="0"/>
              </a:stretch>
            </a:blipFill>
          </p:spPr>
        </p:sp>
      </p:grpSp>
      <p:sp>
        <p:nvSpPr>
          <p:cNvPr name="AutoShape 11" id="11"/>
          <p:cNvSpPr/>
          <p:nvPr/>
        </p:nvSpPr>
        <p:spPr>
          <a:xfrm flipV="true">
            <a:off x="9144000" y="0"/>
            <a:ext cx="0" cy="10287000"/>
          </a:xfrm>
          <a:prstGeom prst="line">
            <a:avLst/>
          </a:prstGeom>
          <a:ln cap="flat" w="190500">
            <a:solidFill>
              <a:srgbClr val="594B3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2" id="12"/>
          <p:cNvSpPr txBox="true"/>
          <p:nvPr/>
        </p:nvSpPr>
        <p:spPr>
          <a:xfrm rot="0">
            <a:off x="1028700" y="864228"/>
            <a:ext cx="7679477" cy="723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54"/>
              </a:lnSpc>
            </a:pPr>
            <a:r>
              <a:rPr lang="en-US" b="true" sz="5519" spc="5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FÊTE DU VÉLO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2326263"/>
            <a:ext cx="7163354" cy="3506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Conception et animation d’événements conviviaux autour du vélo.</a:t>
            </a:r>
          </a:p>
          <a:p>
            <a:pPr algn="l">
              <a:lnSpc>
                <a:spcPts val="3079"/>
              </a:lnSpc>
            </a:pP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Stands, animations, parcours, sensibilisation : des formats sur mesure pour mobiliser tous les publics.</a:t>
            </a:r>
          </a:p>
          <a:p>
            <a:pPr algn="l">
              <a:lnSpc>
                <a:spcPts val="3079"/>
              </a:lnSpc>
            </a:pP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Un moment fédérateur pour promouvoir le vélo, valoriser les acteurs locaux et créer une dynamique positive.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0"/>
            <a:ext cx="9155635" cy="10287000"/>
            <a:chOff x="0" y="0"/>
            <a:chExt cx="3664407" cy="41172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64407" cy="4117219"/>
            </a:xfrm>
            <a:custGeom>
              <a:avLst/>
              <a:gdLst/>
              <a:ahLst/>
              <a:cxnLst/>
              <a:rect r="r" b="b" t="t" l="l"/>
              <a:pathLst>
                <a:path h="4117219" w="3664407">
                  <a:moveTo>
                    <a:pt x="0" y="0"/>
                  </a:moveTo>
                  <a:lnTo>
                    <a:pt x="3664407" y="0"/>
                  </a:lnTo>
                  <a:lnTo>
                    <a:pt x="3664407" y="4117219"/>
                  </a:lnTo>
                  <a:lnTo>
                    <a:pt x="0" y="4117219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664407" cy="4155319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9890726" y="2250047"/>
            <a:ext cx="1658407" cy="0"/>
          </a:xfrm>
          <a:prstGeom prst="line">
            <a:avLst/>
          </a:prstGeom>
          <a:ln cap="flat" w="1905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-763249" y="1028700"/>
            <a:ext cx="9135456" cy="8229600"/>
            <a:chOff x="0" y="0"/>
            <a:chExt cx="3656331" cy="32937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656331" cy="3293775"/>
            </a:xfrm>
            <a:custGeom>
              <a:avLst/>
              <a:gdLst/>
              <a:ahLst/>
              <a:cxnLst/>
              <a:rect r="r" b="b" t="t" l="l"/>
              <a:pathLst>
                <a:path h="3293775" w="3656331">
                  <a:moveTo>
                    <a:pt x="0" y="0"/>
                  </a:moveTo>
                  <a:lnTo>
                    <a:pt x="3656331" y="0"/>
                  </a:lnTo>
                  <a:lnTo>
                    <a:pt x="3656331" y="3293775"/>
                  </a:lnTo>
                  <a:lnTo>
                    <a:pt x="0" y="3293775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656331" cy="3331875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0" y="1338549"/>
            <a:ext cx="8057547" cy="7609902"/>
            <a:chOff x="0" y="0"/>
            <a:chExt cx="1897008" cy="179161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897008" cy="1791618"/>
            </a:xfrm>
            <a:custGeom>
              <a:avLst/>
              <a:gdLst/>
              <a:ahLst/>
              <a:cxnLst/>
              <a:rect r="r" b="b" t="t" l="l"/>
              <a:pathLst>
                <a:path h="1791618" w="1897008">
                  <a:moveTo>
                    <a:pt x="0" y="0"/>
                  </a:moveTo>
                  <a:lnTo>
                    <a:pt x="1897008" y="0"/>
                  </a:lnTo>
                  <a:lnTo>
                    <a:pt x="1897008" y="1791618"/>
                  </a:lnTo>
                  <a:lnTo>
                    <a:pt x="0" y="1791618"/>
                  </a:lnTo>
                  <a:close/>
                </a:path>
              </a:pathLst>
            </a:custGeom>
            <a:blipFill>
              <a:blip r:embed="rId2"/>
              <a:stretch>
                <a:fillRect l="-20088" t="0" r="-20088" b="0"/>
              </a:stretch>
            </a:blipFill>
          </p:spPr>
        </p:sp>
      </p:grpSp>
      <p:sp>
        <p:nvSpPr>
          <p:cNvPr name="AutoShape 11" id="11"/>
          <p:cNvSpPr/>
          <p:nvPr/>
        </p:nvSpPr>
        <p:spPr>
          <a:xfrm flipV="true">
            <a:off x="9239250" y="0"/>
            <a:ext cx="0" cy="10287000"/>
          </a:xfrm>
          <a:prstGeom prst="line">
            <a:avLst/>
          </a:prstGeom>
          <a:ln cap="flat" w="190500">
            <a:solidFill>
              <a:srgbClr val="594B3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2" id="12"/>
          <p:cNvSpPr txBox="true"/>
          <p:nvPr/>
        </p:nvSpPr>
        <p:spPr>
          <a:xfrm rot="0">
            <a:off x="9890726" y="695955"/>
            <a:ext cx="8170818" cy="1399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54"/>
              </a:lnSpc>
            </a:pPr>
            <a:r>
              <a:rPr lang="en-US" b="true" sz="5519" spc="5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FORMATION EN ENTREPRISE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890726" y="2593580"/>
            <a:ext cx="7621672" cy="2334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Des formations pratiques et pédagogiques pour intégrer 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le vélo dans la mobilité professionnelle.</a:t>
            </a:r>
          </a:p>
          <a:p>
            <a:pPr algn="l">
              <a:lnSpc>
                <a:spcPts val="3079"/>
              </a:lnSpc>
            </a:pP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Un outil concret pour améliorer le bien-être des salarié·es, réduire l’empreinte carbone et accompagner les plans de mobilité.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890726" y="6236914"/>
            <a:ext cx="7621672" cy="763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Sécurité routière, réglementation, entretien du vélo, bonnes pratiques en milieu urbain.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890726" y="5565084"/>
            <a:ext cx="7079163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b="true" sz="2799" spc="13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THÉMATIQUES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155635" cy="10287000"/>
            <a:chOff x="0" y="0"/>
            <a:chExt cx="3664407" cy="41172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64407" cy="4117219"/>
            </a:xfrm>
            <a:custGeom>
              <a:avLst/>
              <a:gdLst/>
              <a:ahLst/>
              <a:cxnLst/>
              <a:rect r="r" b="b" t="t" l="l"/>
              <a:pathLst>
                <a:path h="4117219" w="3664407">
                  <a:moveTo>
                    <a:pt x="0" y="0"/>
                  </a:moveTo>
                  <a:lnTo>
                    <a:pt x="3664407" y="0"/>
                  </a:lnTo>
                  <a:lnTo>
                    <a:pt x="3664407" y="4117219"/>
                  </a:lnTo>
                  <a:lnTo>
                    <a:pt x="0" y="4117219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664407" cy="4155319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1028700" y="1978600"/>
            <a:ext cx="1558681" cy="0"/>
          </a:xfrm>
          <a:prstGeom prst="line">
            <a:avLst/>
          </a:prstGeom>
          <a:ln cap="flat" w="2000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10568032" y="611389"/>
            <a:ext cx="6422371" cy="9064222"/>
            <a:chOff x="0" y="0"/>
            <a:chExt cx="2052629" cy="289698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52629" cy="2896981"/>
            </a:xfrm>
            <a:custGeom>
              <a:avLst/>
              <a:gdLst/>
              <a:ahLst/>
              <a:cxnLst/>
              <a:rect r="r" b="b" t="t" l="l"/>
              <a:pathLst>
                <a:path h="2896981" w="2052629">
                  <a:moveTo>
                    <a:pt x="0" y="0"/>
                  </a:moveTo>
                  <a:lnTo>
                    <a:pt x="2052629" y="0"/>
                  </a:lnTo>
                  <a:lnTo>
                    <a:pt x="2052629" y="2896981"/>
                  </a:lnTo>
                  <a:lnTo>
                    <a:pt x="0" y="2896981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052629" cy="2935081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848724" y="952662"/>
            <a:ext cx="5860986" cy="8381676"/>
            <a:chOff x="0" y="0"/>
            <a:chExt cx="1101886" cy="157578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01886" cy="1575785"/>
            </a:xfrm>
            <a:custGeom>
              <a:avLst/>
              <a:gdLst/>
              <a:ahLst/>
              <a:cxnLst/>
              <a:rect r="r" b="b" t="t" l="l"/>
              <a:pathLst>
                <a:path h="1575785" w="1101886">
                  <a:moveTo>
                    <a:pt x="0" y="0"/>
                  </a:moveTo>
                  <a:lnTo>
                    <a:pt x="1101886" y="0"/>
                  </a:lnTo>
                  <a:lnTo>
                    <a:pt x="1101886" y="1575785"/>
                  </a:lnTo>
                  <a:lnTo>
                    <a:pt x="0" y="1575785"/>
                  </a:lnTo>
                  <a:close/>
                </a:path>
              </a:pathLst>
            </a:custGeom>
            <a:blipFill>
              <a:blip r:embed="rId2"/>
              <a:stretch>
                <a:fillRect l="0" t="-2397" r="0" b="-2397"/>
              </a:stretch>
            </a:blipFill>
          </p:spPr>
        </p:sp>
      </p:grpSp>
      <p:sp>
        <p:nvSpPr>
          <p:cNvPr name="AutoShape 11" id="11"/>
          <p:cNvSpPr/>
          <p:nvPr/>
        </p:nvSpPr>
        <p:spPr>
          <a:xfrm flipV="true">
            <a:off x="9144000" y="0"/>
            <a:ext cx="0" cy="10287000"/>
          </a:xfrm>
          <a:prstGeom prst="line">
            <a:avLst/>
          </a:prstGeom>
          <a:ln cap="flat" w="190500">
            <a:solidFill>
              <a:srgbClr val="594B3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2" id="12"/>
          <p:cNvSpPr txBox="true"/>
          <p:nvPr/>
        </p:nvSpPr>
        <p:spPr>
          <a:xfrm rot="0">
            <a:off x="1028700" y="864228"/>
            <a:ext cx="7679477" cy="723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54"/>
              </a:lnSpc>
            </a:pPr>
            <a:r>
              <a:rPr lang="en-US" b="true" sz="5519" spc="5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ITINÉRAIRE VÉLO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2322133"/>
            <a:ext cx="7163354" cy="194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Un accompagnement personnalisé pour aider les salarié·es à passer au vélo sur leurs trajets domicile-travail.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Analyse des itinéraires, conseils pratiques et sécurisés, prise en compte des freins et des besoins spécifiques.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6395727"/>
            <a:ext cx="7163354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true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Rendre le vélo simple, rassurant et durable dans les habitudes quotidiennes, en proposant les itinéraires les plus sécurisés et agréables possibles.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5723897"/>
            <a:ext cx="6653467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b="true" sz="2799" spc="13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OBJECTIF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155635" cy="10287000"/>
            <a:chOff x="0" y="0"/>
            <a:chExt cx="3664407" cy="41172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64407" cy="4117219"/>
            </a:xfrm>
            <a:custGeom>
              <a:avLst/>
              <a:gdLst/>
              <a:ahLst/>
              <a:cxnLst/>
              <a:rect r="r" b="b" t="t" l="l"/>
              <a:pathLst>
                <a:path h="4117219" w="3664407">
                  <a:moveTo>
                    <a:pt x="0" y="0"/>
                  </a:moveTo>
                  <a:lnTo>
                    <a:pt x="3664407" y="0"/>
                  </a:lnTo>
                  <a:lnTo>
                    <a:pt x="3664407" y="4117219"/>
                  </a:lnTo>
                  <a:lnTo>
                    <a:pt x="0" y="4117219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664407" cy="4155319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1028700" y="2604433"/>
            <a:ext cx="1558681" cy="0"/>
          </a:xfrm>
          <a:prstGeom prst="line">
            <a:avLst/>
          </a:prstGeom>
          <a:ln cap="flat" w="2000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10568032" y="611389"/>
            <a:ext cx="6422371" cy="9064222"/>
            <a:chOff x="0" y="0"/>
            <a:chExt cx="2052629" cy="289698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52629" cy="2896981"/>
            </a:xfrm>
            <a:custGeom>
              <a:avLst/>
              <a:gdLst/>
              <a:ahLst/>
              <a:cxnLst/>
              <a:rect r="r" b="b" t="t" l="l"/>
              <a:pathLst>
                <a:path h="2896981" w="2052629">
                  <a:moveTo>
                    <a:pt x="0" y="0"/>
                  </a:moveTo>
                  <a:lnTo>
                    <a:pt x="2052629" y="0"/>
                  </a:lnTo>
                  <a:lnTo>
                    <a:pt x="2052629" y="2896981"/>
                  </a:lnTo>
                  <a:lnTo>
                    <a:pt x="0" y="2896981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052629" cy="2935081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848724" y="952662"/>
            <a:ext cx="5860986" cy="8381676"/>
            <a:chOff x="0" y="0"/>
            <a:chExt cx="1101886" cy="157578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01886" cy="1575785"/>
            </a:xfrm>
            <a:custGeom>
              <a:avLst/>
              <a:gdLst/>
              <a:ahLst/>
              <a:cxnLst/>
              <a:rect r="r" b="b" t="t" l="l"/>
              <a:pathLst>
                <a:path h="1575785" w="1101886">
                  <a:moveTo>
                    <a:pt x="0" y="0"/>
                  </a:moveTo>
                  <a:lnTo>
                    <a:pt x="1101886" y="0"/>
                  </a:lnTo>
                  <a:lnTo>
                    <a:pt x="1101886" y="1575785"/>
                  </a:lnTo>
                  <a:lnTo>
                    <a:pt x="0" y="1575785"/>
                  </a:lnTo>
                  <a:close/>
                </a:path>
              </a:pathLst>
            </a:custGeom>
            <a:blipFill>
              <a:blip r:embed="rId2"/>
              <a:stretch>
                <a:fillRect l="-64646" t="0" r="-145398" b="0"/>
              </a:stretch>
            </a:blipFill>
          </p:spPr>
        </p:sp>
      </p:grpSp>
      <p:sp>
        <p:nvSpPr>
          <p:cNvPr name="AutoShape 11" id="11"/>
          <p:cNvSpPr/>
          <p:nvPr/>
        </p:nvSpPr>
        <p:spPr>
          <a:xfrm flipV="true">
            <a:off x="9144000" y="0"/>
            <a:ext cx="0" cy="10287000"/>
          </a:xfrm>
          <a:prstGeom prst="line">
            <a:avLst/>
          </a:prstGeom>
          <a:ln cap="flat" w="190500">
            <a:solidFill>
              <a:srgbClr val="594B3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2" id="12"/>
          <p:cNvSpPr txBox="true"/>
          <p:nvPr/>
        </p:nvSpPr>
        <p:spPr>
          <a:xfrm rot="0">
            <a:off x="1028700" y="864228"/>
            <a:ext cx="7679477" cy="1399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54"/>
              </a:lnSpc>
            </a:pPr>
            <a:r>
              <a:rPr lang="en-US" b="true" sz="5519" spc="5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ATELIER RÉPARATION VÉLO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3199130"/>
            <a:ext cx="7163354" cy="2334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Possibilité d’intervention avec l’association Vélostation, avec l’</a:t>
            </a:r>
            <a:r>
              <a:rPr lang="en-US" sz="2199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</a:t>
            </a:r>
            <a:r>
              <a:rPr lang="en-US" sz="2199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ption Mécanique</a:t>
            </a: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: </a:t>
            </a:r>
          </a:p>
          <a:p>
            <a:pPr algn="l">
              <a:lnSpc>
                <a:spcPts val="3079"/>
              </a:lnSpc>
            </a:pP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Atelier d’auto-réparation animé par l’association </a:t>
            </a:r>
            <a:r>
              <a:rPr lang="en-US" sz="2199" u="sng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  <a:hlinkClick r:id="rId3" tooltip="https://www.velostation-strasbourg.org"/>
              </a:rPr>
              <a:t>Vélostation</a:t>
            </a: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(animateur, outils et pièces de rechange)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11713" y="0"/>
            <a:ext cx="9369544" cy="10287000"/>
            <a:chOff x="0" y="0"/>
            <a:chExt cx="3750021" cy="41172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50021" cy="4117219"/>
            </a:xfrm>
            <a:custGeom>
              <a:avLst/>
              <a:gdLst/>
              <a:ahLst/>
              <a:cxnLst/>
              <a:rect r="r" b="b" t="t" l="l"/>
              <a:pathLst>
                <a:path h="4117219" w="3750021">
                  <a:moveTo>
                    <a:pt x="0" y="0"/>
                  </a:moveTo>
                  <a:lnTo>
                    <a:pt x="3750021" y="0"/>
                  </a:lnTo>
                  <a:lnTo>
                    <a:pt x="3750021" y="4117219"/>
                  </a:lnTo>
                  <a:lnTo>
                    <a:pt x="0" y="4117219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  <a:ln w="190500" cap="sq">
              <a:solidFill>
                <a:srgbClr val="594B3F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750021" cy="4155319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746726" y="2250047"/>
            <a:ext cx="1658407" cy="0"/>
          </a:xfrm>
          <a:prstGeom prst="line">
            <a:avLst/>
          </a:prstGeom>
          <a:ln cap="flat" w="1905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9729331" y="-329995"/>
            <a:ext cx="3759608" cy="6993789"/>
            <a:chOff x="0" y="0"/>
            <a:chExt cx="1504727" cy="27991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04727" cy="2799160"/>
            </a:xfrm>
            <a:custGeom>
              <a:avLst/>
              <a:gdLst/>
              <a:ahLst/>
              <a:cxnLst/>
              <a:rect r="r" b="b" t="t" l="l"/>
              <a:pathLst>
                <a:path h="2799160" w="1504727">
                  <a:moveTo>
                    <a:pt x="0" y="0"/>
                  </a:moveTo>
                  <a:lnTo>
                    <a:pt x="1504727" y="0"/>
                  </a:lnTo>
                  <a:lnTo>
                    <a:pt x="1504727" y="2799160"/>
                  </a:lnTo>
                  <a:lnTo>
                    <a:pt x="0" y="2799160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504727" cy="2837260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893646" y="0"/>
            <a:ext cx="3430977" cy="6467149"/>
            <a:chOff x="0" y="0"/>
            <a:chExt cx="807763" cy="152257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07763" cy="1522577"/>
            </a:xfrm>
            <a:custGeom>
              <a:avLst/>
              <a:gdLst/>
              <a:ahLst/>
              <a:cxnLst/>
              <a:rect r="r" b="b" t="t" l="l"/>
              <a:pathLst>
                <a:path h="1522577" w="807763">
                  <a:moveTo>
                    <a:pt x="0" y="0"/>
                  </a:moveTo>
                  <a:lnTo>
                    <a:pt x="807763" y="0"/>
                  </a:lnTo>
                  <a:lnTo>
                    <a:pt x="807763" y="1522577"/>
                  </a:lnTo>
                  <a:lnTo>
                    <a:pt x="0" y="1522577"/>
                  </a:lnTo>
                  <a:close/>
                </a:path>
              </a:pathLst>
            </a:custGeom>
            <a:blipFill>
              <a:blip r:embed="rId2"/>
              <a:stretch>
                <a:fillRect l="-135993" t="0" r="-99511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3898319" y="3632731"/>
            <a:ext cx="3759608" cy="6993789"/>
            <a:chOff x="0" y="0"/>
            <a:chExt cx="1504727" cy="279916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504727" cy="2799160"/>
            </a:xfrm>
            <a:custGeom>
              <a:avLst/>
              <a:gdLst/>
              <a:ahLst/>
              <a:cxnLst/>
              <a:rect r="r" b="b" t="t" l="l"/>
              <a:pathLst>
                <a:path h="2799160" w="1504727">
                  <a:moveTo>
                    <a:pt x="0" y="0"/>
                  </a:moveTo>
                  <a:lnTo>
                    <a:pt x="1504727" y="0"/>
                  </a:lnTo>
                  <a:lnTo>
                    <a:pt x="1504727" y="2799160"/>
                  </a:lnTo>
                  <a:lnTo>
                    <a:pt x="0" y="2799160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504727" cy="2837260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4062634" y="3819851"/>
            <a:ext cx="3430977" cy="6467149"/>
            <a:chOff x="0" y="0"/>
            <a:chExt cx="807763" cy="152257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07763" cy="1522577"/>
            </a:xfrm>
            <a:custGeom>
              <a:avLst/>
              <a:gdLst/>
              <a:ahLst/>
              <a:cxnLst/>
              <a:rect r="r" b="b" t="t" l="l"/>
              <a:pathLst>
                <a:path h="1522577" w="807763">
                  <a:moveTo>
                    <a:pt x="0" y="0"/>
                  </a:moveTo>
                  <a:lnTo>
                    <a:pt x="807763" y="0"/>
                  </a:lnTo>
                  <a:lnTo>
                    <a:pt x="807763" y="1522577"/>
                  </a:lnTo>
                  <a:lnTo>
                    <a:pt x="0" y="1522577"/>
                  </a:lnTo>
                  <a:close/>
                </a:path>
              </a:pathLst>
            </a:custGeom>
            <a:blipFill>
              <a:blip r:embed="rId3"/>
              <a:stretch>
                <a:fillRect l="-44246" t="0" r="-44246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746726" y="1135676"/>
            <a:ext cx="8170818" cy="723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54"/>
              </a:lnSpc>
            </a:pPr>
            <a:r>
              <a:rPr lang="en-US" b="true" sz="5519" spc="5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MARQUAGE VÉLO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46726" y="2593580"/>
            <a:ext cx="7621672" cy="3896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Une solution efficace pour lutter contre le vol de vélos et faciliter leur restitution.</a:t>
            </a:r>
          </a:p>
          <a:p>
            <a:pPr algn="l">
              <a:lnSpc>
                <a:spcPts val="3079"/>
              </a:lnSpc>
            </a:pP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Le micro-gravage permet d’identifier durablement un vélo grâce à un marquage unique, dissuasif pour les voleurs et reconnu par les forces de l’ordre.</a:t>
            </a:r>
          </a:p>
          <a:p>
            <a:pPr algn="l">
              <a:lnSpc>
                <a:spcPts val="3079"/>
              </a:lnSpc>
            </a:pP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Nous proposons également la copie des numéros de marquage par étiquette (ex. Decathlon).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46726" y="7287999"/>
            <a:ext cx="7621672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⚠️ À noter : le gravage ne peut pas être réalisé sur les cadres en carbone ; une alternative par étiquette est alors proposée.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46726" y="6616169"/>
            <a:ext cx="7079163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b="true" sz="2799" spc="13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ATTENTION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11713" y="0"/>
            <a:ext cx="9369544" cy="10287000"/>
            <a:chOff x="0" y="0"/>
            <a:chExt cx="3750021" cy="41172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50021" cy="4117219"/>
            </a:xfrm>
            <a:custGeom>
              <a:avLst/>
              <a:gdLst/>
              <a:ahLst/>
              <a:cxnLst/>
              <a:rect r="r" b="b" t="t" l="l"/>
              <a:pathLst>
                <a:path h="4117219" w="3750021">
                  <a:moveTo>
                    <a:pt x="0" y="0"/>
                  </a:moveTo>
                  <a:lnTo>
                    <a:pt x="3750021" y="0"/>
                  </a:lnTo>
                  <a:lnTo>
                    <a:pt x="3750021" y="4117219"/>
                  </a:lnTo>
                  <a:lnTo>
                    <a:pt x="0" y="4117219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  <a:ln w="190500" cap="sq">
              <a:solidFill>
                <a:srgbClr val="594B3F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750021" cy="4155319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746726" y="2250047"/>
            <a:ext cx="1658407" cy="0"/>
          </a:xfrm>
          <a:prstGeom prst="line">
            <a:avLst/>
          </a:prstGeom>
          <a:ln cap="flat" w="1905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746726" y="1135676"/>
            <a:ext cx="8170818" cy="723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54"/>
              </a:lnSpc>
            </a:pPr>
            <a:r>
              <a:rPr lang="en-US" b="true" sz="5519" spc="5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 PACK CYCLABLE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46726" y="2965168"/>
            <a:ext cx="7621672" cy="3896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Sta</a:t>
            </a: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nd d’informations sur la pratique du vélo</a:t>
            </a:r>
          </a:p>
          <a:p>
            <a:pPr algn="l">
              <a:lnSpc>
                <a:spcPts val="3079"/>
              </a:lnSpc>
            </a:pP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Marquage Bicycode® et contrôle technique des vélos*</a:t>
            </a:r>
          </a:p>
          <a:p>
            <a:pPr algn="l">
              <a:lnSpc>
                <a:spcPts val="3079"/>
              </a:lnSpc>
            </a:pP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Plan des itinéraires cyclables</a:t>
            </a:r>
          </a:p>
          <a:p>
            <a:pPr algn="l">
              <a:lnSpc>
                <a:spcPts val="3079"/>
              </a:lnSpc>
            </a:pP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Goodies et surprises </a:t>
            </a:r>
          </a:p>
          <a:p>
            <a:pPr algn="l">
              <a:lnSpc>
                <a:spcPts val="3079"/>
              </a:lnSpc>
            </a:pP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*</a:t>
            </a:r>
            <a:r>
              <a:rPr lang="en-US" sz="2199" u="sng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cf page suivante</a:t>
            </a:r>
          </a:p>
          <a:p>
            <a:pPr algn="l">
              <a:lnSpc>
                <a:spcPts val="3079"/>
              </a:lnSpc>
            </a:pPr>
          </a:p>
        </p:txBody>
      </p:sp>
      <p:grpSp>
        <p:nvGrpSpPr>
          <p:cNvPr name="Group 8" id="8"/>
          <p:cNvGrpSpPr/>
          <p:nvPr/>
        </p:nvGrpSpPr>
        <p:grpSpPr>
          <a:xfrm rot="0">
            <a:off x="9566486" y="1021376"/>
            <a:ext cx="8721514" cy="8229600"/>
            <a:chOff x="0" y="0"/>
            <a:chExt cx="3490656" cy="32937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490656" cy="3293775"/>
            </a:xfrm>
            <a:custGeom>
              <a:avLst/>
              <a:gdLst/>
              <a:ahLst/>
              <a:cxnLst/>
              <a:rect r="r" b="b" t="t" l="l"/>
              <a:pathLst>
                <a:path h="3293775" w="3490656">
                  <a:moveTo>
                    <a:pt x="0" y="0"/>
                  </a:moveTo>
                  <a:lnTo>
                    <a:pt x="3490656" y="0"/>
                  </a:lnTo>
                  <a:lnTo>
                    <a:pt x="3490656" y="3293775"/>
                  </a:lnTo>
                  <a:lnTo>
                    <a:pt x="0" y="3293775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490656" cy="3331875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891491" y="1331225"/>
            <a:ext cx="9506519" cy="7609902"/>
            <a:chOff x="0" y="0"/>
            <a:chExt cx="2238143" cy="179161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38143" cy="1791618"/>
            </a:xfrm>
            <a:custGeom>
              <a:avLst/>
              <a:gdLst/>
              <a:ahLst/>
              <a:cxnLst/>
              <a:rect r="r" b="b" t="t" l="l"/>
              <a:pathLst>
                <a:path h="1791618" w="2238143">
                  <a:moveTo>
                    <a:pt x="0" y="0"/>
                  </a:moveTo>
                  <a:lnTo>
                    <a:pt x="2238143" y="0"/>
                  </a:lnTo>
                  <a:lnTo>
                    <a:pt x="2238143" y="1791618"/>
                  </a:lnTo>
                  <a:lnTo>
                    <a:pt x="0" y="1791618"/>
                  </a:lnTo>
                  <a:close/>
                </a:path>
              </a:pathLst>
            </a:custGeom>
            <a:blipFill>
              <a:blip r:embed="rId2"/>
              <a:stretch>
                <a:fillRect l="-15416" t="-20397" r="0" b="-42103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0"/>
            <a:ext cx="9155635" cy="10287000"/>
            <a:chOff x="0" y="0"/>
            <a:chExt cx="3664407" cy="41172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64407" cy="4117219"/>
            </a:xfrm>
            <a:custGeom>
              <a:avLst/>
              <a:gdLst/>
              <a:ahLst/>
              <a:cxnLst/>
              <a:rect r="r" b="b" t="t" l="l"/>
              <a:pathLst>
                <a:path h="4117219" w="3664407">
                  <a:moveTo>
                    <a:pt x="0" y="0"/>
                  </a:moveTo>
                  <a:lnTo>
                    <a:pt x="3664407" y="0"/>
                  </a:lnTo>
                  <a:lnTo>
                    <a:pt x="3664407" y="4117219"/>
                  </a:lnTo>
                  <a:lnTo>
                    <a:pt x="0" y="4117219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664407" cy="4155319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9890726" y="2250047"/>
            <a:ext cx="1658407" cy="0"/>
          </a:xfrm>
          <a:prstGeom prst="line">
            <a:avLst/>
          </a:prstGeom>
          <a:ln cap="flat" w="1905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-763249" y="1028700"/>
            <a:ext cx="9135456" cy="8229600"/>
            <a:chOff x="0" y="0"/>
            <a:chExt cx="3656331" cy="32937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656331" cy="3293775"/>
            </a:xfrm>
            <a:custGeom>
              <a:avLst/>
              <a:gdLst/>
              <a:ahLst/>
              <a:cxnLst/>
              <a:rect r="r" b="b" t="t" l="l"/>
              <a:pathLst>
                <a:path h="3293775" w="3656331">
                  <a:moveTo>
                    <a:pt x="0" y="0"/>
                  </a:moveTo>
                  <a:lnTo>
                    <a:pt x="3656331" y="0"/>
                  </a:lnTo>
                  <a:lnTo>
                    <a:pt x="3656331" y="3293775"/>
                  </a:lnTo>
                  <a:lnTo>
                    <a:pt x="0" y="3293775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656331" cy="3331875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0" y="1338549"/>
            <a:ext cx="8057547" cy="7609902"/>
            <a:chOff x="0" y="0"/>
            <a:chExt cx="1897008" cy="179161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897008" cy="1791618"/>
            </a:xfrm>
            <a:custGeom>
              <a:avLst/>
              <a:gdLst/>
              <a:ahLst/>
              <a:cxnLst/>
              <a:rect r="r" b="b" t="t" l="l"/>
              <a:pathLst>
                <a:path h="1791618" w="1897008">
                  <a:moveTo>
                    <a:pt x="0" y="0"/>
                  </a:moveTo>
                  <a:lnTo>
                    <a:pt x="1897008" y="0"/>
                  </a:lnTo>
                  <a:lnTo>
                    <a:pt x="1897008" y="1791618"/>
                  </a:lnTo>
                  <a:lnTo>
                    <a:pt x="0" y="1791618"/>
                  </a:lnTo>
                  <a:close/>
                </a:path>
              </a:pathLst>
            </a:custGeom>
            <a:blipFill>
              <a:blip r:embed="rId2"/>
              <a:stretch>
                <a:fillRect l="0" t="-2941" r="0" b="-2941"/>
              </a:stretch>
            </a:blipFill>
          </p:spPr>
        </p:sp>
      </p:grpSp>
      <p:sp>
        <p:nvSpPr>
          <p:cNvPr name="AutoShape 11" id="11"/>
          <p:cNvSpPr/>
          <p:nvPr/>
        </p:nvSpPr>
        <p:spPr>
          <a:xfrm flipV="true">
            <a:off x="9239250" y="0"/>
            <a:ext cx="0" cy="10287000"/>
          </a:xfrm>
          <a:prstGeom prst="line">
            <a:avLst/>
          </a:prstGeom>
          <a:ln cap="flat" w="190500">
            <a:solidFill>
              <a:srgbClr val="594B3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2" id="12"/>
          <p:cNvSpPr txBox="true"/>
          <p:nvPr/>
        </p:nvSpPr>
        <p:spPr>
          <a:xfrm rot="0">
            <a:off x="9890726" y="695955"/>
            <a:ext cx="8170818" cy="1399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54"/>
              </a:lnSpc>
            </a:pPr>
            <a:r>
              <a:rPr lang="en-US" b="true" sz="5519" spc="5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SAVOIR ROULER À VÉLO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890726" y="2858079"/>
            <a:ext cx="7621672" cy="194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Ce programme de formation permet aux enfants de bénéficier des apprentissages nécessaires à une réelle autonomie à vélo pour l’entrée au collège, et de maîtriser la pratique du vélo de manière autonome dans les conditions réelles de circulation.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890726" y="6236914"/>
            <a:ext cx="7621672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Bloc 1 : théorie code de la route (2h)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Bloc ½ : sav</a:t>
            </a:r>
            <a:r>
              <a:rPr lang="en-US" sz="2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oir pédaler (2h)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Bloc 2 : savoir circuler (4h) 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Bloc 3 : savoir rouler à vélo (sortie de 1h, groupe de 10 élèves max.)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890726" y="5565084"/>
            <a:ext cx="7079163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b="true" sz="2799" spc="13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PROGRAMME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161318" y="0"/>
            <a:ext cx="10138317" cy="10287000"/>
            <a:chOff x="0" y="0"/>
            <a:chExt cx="4057711" cy="41172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057711" cy="4117219"/>
            </a:xfrm>
            <a:custGeom>
              <a:avLst/>
              <a:gdLst/>
              <a:ahLst/>
              <a:cxnLst/>
              <a:rect r="r" b="b" t="t" l="l"/>
              <a:pathLst>
                <a:path h="4117219" w="4057711">
                  <a:moveTo>
                    <a:pt x="0" y="0"/>
                  </a:moveTo>
                  <a:lnTo>
                    <a:pt x="4057711" y="0"/>
                  </a:lnTo>
                  <a:lnTo>
                    <a:pt x="4057711" y="4117219"/>
                  </a:lnTo>
                  <a:lnTo>
                    <a:pt x="0" y="4117219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057711" cy="4155319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8161318" cy="10287000"/>
            <a:chOff x="0" y="0"/>
            <a:chExt cx="719605" cy="90703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19605" cy="907032"/>
            </a:xfrm>
            <a:custGeom>
              <a:avLst/>
              <a:gdLst/>
              <a:ahLst/>
              <a:cxnLst/>
              <a:rect r="r" b="b" t="t" l="l"/>
              <a:pathLst>
                <a:path h="907032" w="719605">
                  <a:moveTo>
                    <a:pt x="0" y="0"/>
                  </a:moveTo>
                  <a:lnTo>
                    <a:pt x="719605" y="0"/>
                  </a:lnTo>
                  <a:lnTo>
                    <a:pt x="719605" y="907032"/>
                  </a:lnTo>
                  <a:lnTo>
                    <a:pt x="0" y="907032"/>
                  </a:lnTo>
                  <a:close/>
                </a:path>
              </a:pathLst>
            </a:custGeom>
            <a:blipFill>
              <a:blip r:embed="rId2"/>
              <a:stretch>
                <a:fillRect l="0" t="-9610" r="0" b="-9610"/>
              </a:stretch>
            </a:blipFill>
          </p:spPr>
        </p:sp>
      </p:grpSp>
      <p:sp>
        <p:nvSpPr>
          <p:cNvPr name="AutoShape 7" id="7"/>
          <p:cNvSpPr/>
          <p:nvPr/>
        </p:nvSpPr>
        <p:spPr>
          <a:xfrm>
            <a:off x="8717489" y="2603107"/>
            <a:ext cx="1837063" cy="0"/>
          </a:xfrm>
          <a:prstGeom prst="line">
            <a:avLst/>
          </a:prstGeom>
          <a:ln cap="flat" w="1905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8717489" y="870244"/>
            <a:ext cx="8794910" cy="1399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54"/>
              </a:lnSpc>
            </a:pPr>
            <a:r>
              <a:rPr lang="en-US" b="true" sz="5519" spc="5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BESOIN D’INFORMATIONS 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8717489" y="3889695"/>
            <a:ext cx="765469" cy="765469"/>
          </a:xfrm>
          <a:custGeom>
            <a:avLst/>
            <a:gdLst/>
            <a:ahLst/>
            <a:cxnLst/>
            <a:rect r="r" b="b" t="t" l="l"/>
            <a:pathLst>
              <a:path h="765469" w="765469">
                <a:moveTo>
                  <a:pt x="0" y="0"/>
                </a:moveTo>
                <a:lnTo>
                  <a:pt x="765469" y="0"/>
                </a:lnTo>
                <a:lnTo>
                  <a:pt x="765469" y="765470"/>
                </a:lnTo>
                <a:lnTo>
                  <a:pt x="0" y="765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717489" y="6408696"/>
            <a:ext cx="769558" cy="785263"/>
          </a:xfrm>
          <a:custGeom>
            <a:avLst/>
            <a:gdLst/>
            <a:ahLst/>
            <a:cxnLst/>
            <a:rect r="r" b="b" t="t" l="l"/>
            <a:pathLst>
              <a:path h="785263" w="769558">
                <a:moveTo>
                  <a:pt x="0" y="0"/>
                </a:moveTo>
                <a:lnTo>
                  <a:pt x="769557" y="0"/>
                </a:lnTo>
                <a:lnTo>
                  <a:pt x="769557" y="785262"/>
                </a:lnTo>
                <a:lnTo>
                  <a:pt x="0" y="7852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717489" y="5149196"/>
            <a:ext cx="769558" cy="769558"/>
          </a:xfrm>
          <a:custGeom>
            <a:avLst/>
            <a:gdLst/>
            <a:ahLst/>
            <a:cxnLst/>
            <a:rect r="r" b="b" t="t" l="l"/>
            <a:pathLst>
              <a:path h="769558" w="769558">
                <a:moveTo>
                  <a:pt x="0" y="0"/>
                </a:moveTo>
                <a:lnTo>
                  <a:pt x="769557" y="0"/>
                </a:lnTo>
                <a:lnTo>
                  <a:pt x="769557" y="769557"/>
                </a:lnTo>
                <a:lnTo>
                  <a:pt x="0" y="7695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717489" y="7684986"/>
            <a:ext cx="769558" cy="769558"/>
          </a:xfrm>
          <a:custGeom>
            <a:avLst/>
            <a:gdLst/>
            <a:ahLst/>
            <a:cxnLst/>
            <a:rect r="r" b="b" t="t" l="l"/>
            <a:pathLst>
              <a:path h="769558" w="769558">
                <a:moveTo>
                  <a:pt x="0" y="0"/>
                </a:moveTo>
                <a:lnTo>
                  <a:pt x="769557" y="0"/>
                </a:lnTo>
                <a:lnTo>
                  <a:pt x="769557" y="769558"/>
                </a:lnTo>
                <a:lnTo>
                  <a:pt x="0" y="7695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810454" y="5324637"/>
            <a:ext cx="5783114" cy="447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9"/>
              </a:lnSpc>
            </a:pPr>
            <a:r>
              <a:rPr lang="en-US" b="true" sz="2577" spc="128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CONTACT@CADR67.FR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810454" y="6591989"/>
            <a:ext cx="5356989" cy="447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9"/>
              </a:lnSpc>
            </a:pPr>
            <a:r>
              <a:rPr lang="en-US" b="true" sz="2577" spc="128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WWW.CADR67.FR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810454" y="4065136"/>
            <a:ext cx="5356989" cy="447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9"/>
              </a:lnSpc>
            </a:pPr>
            <a:r>
              <a:rPr lang="en-US" b="true" sz="2577" spc="128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03.88.75.17.50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810454" y="7860427"/>
            <a:ext cx="7701945" cy="447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9"/>
              </a:lnSpc>
            </a:pPr>
            <a:r>
              <a:rPr lang="en-US" b="true" sz="2577" spc="128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12 RUE DES BOUCHERS, 67000 STRASBOURG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0"/>
            <a:ext cx="9155635" cy="10287000"/>
            <a:chOff x="0" y="0"/>
            <a:chExt cx="3664407" cy="41172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64407" cy="4117219"/>
            </a:xfrm>
            <a:custGeom>
              <a:avLst/>
              <a:gdLst/>
              <a:ahLst/>
              <a:cxnLst/>
              <a:rect r="r" b="b" t="t" l="l"/>
              <a:pathLst>
                <a:path h="4117219" w="3664407">
                  <a:moveTo>
                    <a:pt x="0" y="0"/>
                  </a:moveTo>
                  <a:lnTo>
                    <a:pt x="3664407" y="0"/>
                  </a:lnTo>
                  <a:lnTo>
                    <a:pt x="3664407" y="4117219"/>
                  </a:lnTo>
                  <a:lnTo>
                    <a:pt x="0" y="4117219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664407" cy="4155319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1117824"/>
            <a:ext cx="7089621" cy="8051352"/>
            <a:chOff x="0" y="0"/>
            <a:chExt cx="2837516" cy="322243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837516" cy="3222434"/>
            </a:xfrm>
            <a:custGeom>
              <a:avLst/>
              <a:gdLst/>
              <a:ahLst/>
              <a:cxnLst/>
              <a:rect r="r" b="b" t="t" l="l"/>
              <a:pathLst>
                <a:path h="3222434" w="2837516">
                  <a:moveTo>
                    <a:pt x="0" y="0"/>
                  </a:moveTo>
                  <a:lnTo>
                    <a:pt x="2837516" y="0"/>
                  </a:lnTo>
                  <a:lnTo>
                    <a:pt x="2837516" y="3222434"/>
                  </a:lnTo>
                  <a:lnTo>
                    <a:pt x="0" y="3222434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837516" cy="3260534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312509" y="1440132"/>
            <a:ext cx="6522003" cy="7406735"/>
            <a:chOff x="0" y="0"/>
            <a:chExt cx="798687" cy="90703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98687" cy="907032"/>
            </a:xfrm>
            <a:custGeom>
              <a:avLst/>
              <a:gdLst/>
              <a:ahLst/>
              <a:cxnLst/>
              <a:rect r="r" b="b" t="t" l="l"/>
              <a:pathLst>
                <a:path h="907032" w="798687">
                  <a:moveTo>
                    <a:pt x="0" y="0"/>
                  </a:moveTo>
                  <a:lnTo>
                    <a:pt x="798687" y="0"/>
                  </a:lnTo>
                  <a:lnTo>
                    <a:pt x="798687" y="907032"/>
                  </a:lnTo>
                  <a:lnTo>
                    <a:pt x="0" y="907032"/>
                  </a:lnTo>
                  <a:close/>
                </a:path>
              </a:pathLst>
            </a:custGeom>
            <a:blipFill>
              <a:blip r:embed="rId2"/>
              <a:stretch>
                <a:fillRect l="-13565" t="0" r="0" b="0"/>
              </a:stretch>
            </a:blipFill>
          </p:spPr>
        </p:sp>
      </p:grpSp>
      <p:sp>
        <p:nvSpPr>
          <p:cNvPr name="AutoShape 10" id="10"/>
          <p:cNvSpPr/>
          <p:nvPr/>
        </p:nvSpPr>
        <p:spPr>
          <a:xfrm>
            <a:off x="9655596" y="1893572"/>
            <a:ext cx="1658407" cy="0"/>
          </a:xfrm>
          <a:prstGeom prst="line">
            <a:avLst/>
          </a:prstGeom>
          <a:ln cap="flat" w="1905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flipV="true">
            <a:off x="9239250" y="0"/>
            <a:ext cx="0" cy="10287000"/>
          </a:xfrm>
          <a:prstGeom prst="line">
            <a:avLst/>
          </a:prstGeom>
          <a:ln cap="flat" w="190500">
            <a:solidFill>
              <a:srgbClr val="594B3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2" id="12"/>
          <p:cNvSpPr txBox="true"/>
          <p:nvPr/>
        </p:nvSpPr>
        <p:spPr>
          <a:xfrm rot="0">
            <a:off x="9655596" y="779200"/>
            <a:ext cx="4500212" cy="723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54"/>
              </a:lnSpc>
            </a:pPr>
            <a:r>
              <a:rPr lang="en-US" b="true" sz="5519" spc="5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PROPOS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655596" y="2237105"/>
            <a:ext cx="8430330" cy="7411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Le </a:t>
            </a:r>
            <a:r>
              <a:rPr lang="en-US" sz="2199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CADR 67</a:t>
            </a: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naît dans les années </a:t>
            </a:r>
            <a:r>
              <a:rPr lang="en-US" sz="2199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1970</a:t>
            </a: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, à une époque où la voiture domine l’espace urbain et où le vélo est encore marginalisé.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Portée par l’</a:t>
            </a:r>
            <a:r>
              <a:rPr lang="en-US" sz="2199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engagement militant</a:t>
            </a: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de son fondateur Jean Chaumien, l’association œuvre pour faire reconnaître le vélo comme un </a:t>
            </a:r>
            <a:r>
              <a:rPr lang="en-US" sz="2199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véritable mode de déplacement</a:t>
            </a: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Elle participe à l’élaboration du premier </a:t>
            </a:r>
            <a:r>
              <a:rPr lang="en-US" sz="2199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schéma directeur vélo</a:t>
            </a: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de Strasbourg (1978), posant les bases du réseau cyclable actuel.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Dans les années 1980/90, le CADR accompagne la transformation de la ville aux côtés des collectivités, notamment lors du retour du </a:t>
            </a:r>
            <a:r>
              <a:rPr lang="en-US" sz="2199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tramway</a:t>
            </a: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Aujourd’hui, le CADR 67 agit pour développer la pratique du vélo auprès de </a:t>
            </a:r>
            <a:r>
              <a:rPr lang="en-US" sz="2199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tous les publics</a:t>
            </a: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: actions de </a:t>
            </a:r>
            <a:r>
              <a:rPr lang="en-US" sz="2199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formation</a:t>
            </a: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lang="en-US" sz="2199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sensibilisation </a:t>
            </a: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et </a:t>
            </a:r>
            <a:r>
              <a:rPr lang="en-US" sz="2199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accompagnement </a:t>
            </a: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dans les </a:t>
            </a:r>
            <a:r>
              <a:rPr lang="en-US" sz="2199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écoles</a:t>
            </a: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lang="en-US" sz="2199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entreprises </a:t>
            </a: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et </a:t>
            </a:r>
            <a:r>
              <a:rPr lang="en-US" sz="2199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collectivités</a:t>
            </a: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L’association s’engage également pour la </a:t>
            </a:r>
            <a:r>
              <a:rPr lang="en-US" sz="2199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sécurité </a:t>
            </a: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des cyclistes et la </a:t>
            </a:r>
            <a:r>
              <a:rPr lang="en-US" sz="2199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défense de leurs droits</a:t>
            </a: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Acteur reconnu du territoire, le CADR 67 continue de contribuer à une ville plus </a:t>
            </a:r>
            <a:r>
              <a:rPr lang="en-US" sz="2199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apaisée </a:t>
            </a: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et plus </a:t>
            </a:r>
            <a:r>
              <a:rPr lang="en-US" sz="2199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accessible </a:t>
            </a: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à vélo.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30356" y="0"/>
            <a:ext cx="15157644" cy="10287000"/>
            <a:chOff x="0" y="0"/>
            <a:chExt cx="6066622" cy="41172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066622" cy="4117219"/>
            </a:xfrm>
            <a:custGeom>
              <a:avLst/>
              <a:gdLst/>
              <a:ahLst/>
              <a:cxnLst/>
              <a:rect r="r" b="b" t="t" l="l"/>
              <a:pathLst>
                <a:path h="4117219" w="6066622">
                  <a:moveTo>
                    <a:pt x="0" y="0"/>
                  </a:moveTo>
                  <a:lnTo>
                    <a:pt x="6066622" y="0"/>
                  </a:lnTo>
                  <a:lnTo>
                    <a:pt x="6066622" y="4117219"/>
                  </a:lnTo>
                  <a:lnTo>
                    <a:pt x="0" y="4117219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6066622" cy="4155319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  <a:p>
              <a:pPr algn="ctr">
                <a:lnSpc>
                  <a:spcPts val="163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168403" y="1462663"/>
            <a:ext cx="2852756" cy="1964770"/>
            <a:chOff x="0" y="0"/>
            <a:chExt cx="1141773" cy="7863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41773" cy="786370"/>
            </a:xfrm>
            <a:custGeom>
              <a:avLst/>
              <a:gdLst/>
              <a:ahLst/>
              <a:cxnLst/>
              <a:rect r="r" b="b" t="t" l="l"/>
              <a:pathLst>
                <a:path h="786370" w="1141773">
                  <a:moveTo>
                    <a:pt x="0" y="0"/>
                  </a:moveTo>
                  <a:lnTo>
                    <a:pt x="1141773" y="0"/>
                  </a:lnTo>
                  <a:lnTo>
                    <a:pt x="1141773" y="786370"/>
                  </a:lnTo>
                  <a:lnTo>
                    <a:pt x="0" y="7863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141773" cy="824470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>
            <a:off x="4225297" y="4109157"/>
            <a:ext cx="12967763" cy="0"/>
          </a:xfrm>
          <a:prstGeom prst="line">
            <a:avLst/>
          </a:prstGeom>
          <a:ln cap="flat" w="762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flipV="true">
            <a:off x="6594781" y="4109157"/>
            <a:ext cx="0" cy="590936"/>
          </a:xfrm>
          <a:prstGeom prst="line">
            <a:avLst/>
          </a:prstGeom>
          <a:ln cap="flat" w="1905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flipV="true">
            <a:off x="10709178" y="4109157"/>
            <a:ext cx="0" cy="590936"/>
          </a:xfrm>
          <a:prstGeom prst="line">
            <a:avLst/>
          </a:prstGeom>
          <a:ln cap="flat" w="1905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flipV="true">
            <a:off x="14823575" y="4109157"/>
            <a:ext cx="0" cy="590936"/>
          </a:xfrm>
          <a:prstGeom prst="line">
            <a:avLst/>
          </a:prstGeom>
          <a:ln cap="flat" w="1905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5332631" y="1575772"/>
            <a:ext cx="2524300" cy="1738554"/>
            <a:chOff x="0" y="0"/>
            <a:chExt cx="807763" cy="55632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07763" cy="556329"/>
            </a:xfrm>
            <a:custGeom>
              <a:avLst/>
              <a:gdLst/>
              <a:ahLst/>
              <a:cxnLst/>
              <a:rect r="r" b="b" t="t" l="l"/>
              <a:pathLst>
                <a:path h="556329" w="807763">
                  <a:moveTo>
                    <a:pt x="0" y="0"/>
                  </a:moveTo>
                  <a:lnTo>
                    <a:pt x="807763" y="0"/>
                  </a:lnTo>
                  <a:lnTo>
                    <a:pt x="807763" y="556329"/>
                  </a:lnTo>
                  <a:lnTo>
                    <a:pt x="0" y="556329"/>
                  </a:lnTo>
                  <a:close/>
                </a:path>
              </a:pathLst>
            </a:custGeom>
            <a:blipFill>
              <a:blip r:embed="rId2"/>
              <a:stretch>
                <a:fillRect l="-11165" t="0" r="-15348" b="-61419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3397198" y="1462663"/>
            <a:ext cx="2852756" cy="1964770"/>
            <a:chOff x="0" y="0"/>
            <a:chExt cx="1141773" cy="78637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41773" cy="786370"/>
            </a:xfrm>
            <a:custGeom>
              <a:avLst/>
              <a:gdLst/>
              <a:ahLst/>
              <a:cxnLst/>
              <a:rect r="r" b="b" t="t" l="l"/>
              <a:pathLst>
                <a:path h="786370" w="1141773">
                  <a:moveTo>
                    <a:pt x="0" y="0"/>
                  </a:moveTo>
                  <a:lnTo>
                    <a:pt x="1141773" y="0"/>
                  </a:lnTo>
                  <a:lnTo>
                    <a:pt x="1141773" y="786370"/>
                  </a:lnTo>
                  <a:lnTo>
                    <a:pt x="0" y="7863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141773" cy="824470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3536632" y="1575772"/>
            <a:ext cx="2573888" cy="1738554"/>
            <a:chOff x="0" y="0"/>
            <a:chExt cx="602804" cy="40716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02804" cy="407169"/>
            </a:xfrm>
            <a:custGeom>
              <a:avLst/>
              <a:gdLst/>
              <a:ahLst/>
              <a:cxnLst/>
              <a:rect r="r" b="b" t="t" l="l"/>
              <a:pathLst>
                <a:path h="407169" w="602804">
                  <a:moveTo>
                    <a:pt x="0" y="0"/>
                  </a:moveTo>
                  <a:lnTo>
                    <a:pt x="602804" y="0"/>
                  </a:lnTo>
                  <a:lnTo>
                    <a:pt x="602804" y="407169"/>
                  </a:lnTo>
                  <a:lnTo>
                    <a:pt x="0" y="407169"/>
                  </a:lnTo>
                  <a:close/>
                </a:path>
              </a:pathLst>
            </a:custGeom>
            <a:blipFill>
              <a:blip r:embed="rId3"/>
              <a:stretch>
                <a:fillRect l="0" t="-1025" r="0" b="-14732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9282800" y="1462663"/>
            <a:ext cx="2852756" cy="1964770"/>
            <a:chOff x="0" y="0"/>
            <a:chExt cx="1141773" cy="78637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141773" cy="786370"/>
            </a:xfrm>
            <a:custGeom>
              <a:avLst/>
              <a:gdLst/>
              <a:ahLst/>
              <a:cxnLst/>
              <a:rect r="r" b="b" t="t" l="l"/>
              <a:pathLst>
                <a:path h="786370" w="1141773">
                  <a:moveTo>
                    <a:pt x="0" y="0"/>
                  </a:moveTo>
                  <a:lnTo>
                    <a:pt x="1141773" y="0"/>
                  </a:lnTo>
                  <a:lnTo>
                    <a:pt x="1141773" y="786370"/>
                  </a:lnTo>
                  <a:lnTo>
                    <a:pt x="0" y="7863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1141773" cy="824470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9434178" y="1575772"/>
            <a:ext cx="2550000" cy="1738554"/>
            <a:chOff x="0" y="0"/>
            <a:chExt cx="598895" cy="408318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598895" cy="408318"/>
            </a:xfrm>
            <a:custGeom>
              <a:avLst/>
              <a:gdLst/>
              <a:ahLst/>
              <a:cxnLst/>
              <a:rect r="r" b="b" t="t" l="l"/>
              <a:pathLst>
                <a:path h="408318" w="598895">
                  <a:moveTo>
                    <a:pt x="0" y="0"/>
                  </a:moveTo>
                  <a:lnTo>
                    <a:pt x="598895" y="0"/>
                  </a:lnTo>
                  <a:lnTo>
                    <a:pt x="598895" y="408318"/>
                  </a:lnTo>
                  <a:lnTo>
                    <a:pt x="0" y="408318"/>
                  </a:lnTo>
                  <a:close/>
                </a:path>
              </a:pathLst>
            </a:custGeom>
            <a:blipFill>
              <a:blip r:embed="rId4"/>
              <a:stretch>
                <a:fillRect l="0" t="-17625" r="0" b="-29048"/>
              </a:stretch>
            </a:blipFill>
          </p:spPr>
        </p:sp>
      </p:grpSp>
      <p:sp>
        <p:nvSpPr>
          <p:cNvPr name="AutoShape 24" id="24"/>
          <p:cNvSpPr/>
          <p:nvPr/>
        </p:nvSpPr>
        <p:spPr>
          <a:xfrm flipH="true" flipV="true">
            <a:off x="3141991" y="0"/>
            <a:ext cx="0" cy="10287000"/>
          </a:xfrm>
          <a:prstGeom prst="line">
            <a:avLst/>
          </a:prstGeom>
          <a:ln cap="flat" w="190500">
            <a:solidFill>
              <a:srgbClr val="594B3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5" id="25"/>
          <p:cNvSpPr txBox="true"/>
          <p:nvPr/>
        </p:nvSpPr>
        <p:spPr>
          <a:xfrm rot="-5400000">
            <a:off x="-2472817" y="4682617"/>
            <a:ext cx="8229600" cy="921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86"/>
              </a:lnSpc>
            </a:pPr>
            <a:r>
              <a:rPr lang="en-US" b="true" sz="7099" spc="7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NOTRE HISTOIRE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963051" y="5028390"/>
            <a:ext cx="1721049" cy="603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572F3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2025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848653" y="5028390"/>
            <a:ext cx="1721049" cy="603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572F3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2009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734256" y="5028390"/>
            <a:ext cx="1721049" cy="603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572F3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1975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779536" y="5975175"/>
            <a:ext cx="3630488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b="true" sz="200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CRÉATION</a:t>
            </a:r>
          </a:p>
          <a:p>
            <a:pPr algn="ctr">
              <a:lnSpc>
                <a:spcPts val="2800"/>
              </a:lnSpc>
            </a:pPr>
            <a:r>
              <a:rPr lang="en-US" b="true" sz="200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DU CADR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703492" y="5975175"/>
            <a:ext cx="4013239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b="true" sz="200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LANCEMENT DU CHALLENGE AU BOULOT À VÉLO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010197" y="5975175"/>
            <a:ext cx="363048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b="true" sz="200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50ANS DU CADR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4678378" y="7000699"/>
            <a:ext cx="3832805" cy="185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b="true" sz="21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Objectif </a:t>
            </a:r>
            <a:r>
              <a:rPr lang="en-US" b="true" sz="210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: faire connaître le vélo comme un véritable mode de déplacement, en lien étroit avec les politiques urbaines strasbourgeoises.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8703492" y="7000699"/>
            <a:ext cx="4013239" cy="2966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b="true" sz="210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Challenge organisé en partenariat avec l’Eurométropole de Strasbourg. L’objectif est de mettre le pied à l’étrier à ceux qui ne sont pas encore cyclistes mais qui pourraient le devenir.</a:t>
            </a:r>
          </a:p>
          <a:p>
            <a:pPr algn="ctr">
              <a:lnSpc>
                <a:spcPts val="2940"/>
              </a:lnSpc>
            </a:pPr>
          </a:p>
        </p:txBody>
      </p:sp>
      <p:sp>
        <p:nvSpPr>
          <p:cNvPr name="TextBox 34" id="34"/>
          <p:cNvSpPr txBox="true"/>
          <p:nvPr/>
        </p:nvSpPr>
        <p:spPr>
          <a:xfrm rot="0">
            <a:off x="12907173" y="7000699"/>
            <a:ext cx="4285887" cy="2223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b="true" sz="210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Aujourd’hui, le CADR 67 poursuit son action en promouvant la pratique du vélo, la sécurité des cyclistes et la défense de leurs droits auprès du plus grand nombre.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2BFD4">
                <a:alpha val="100000"/>
              </a:srgbClr>
            </a:gs>
            <a:gs pos="100000">
              <a:srgbClr val="F1DD76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500223" y="1432553"/>
            <a:ext cx="0" cy="7466416"/>
          </a:xfrm>
          <a:prstGeom prst="line">
            <a:avLst/>
          </a:prstGeom>
          <a:ln cap="flat" w="38100">
            <a:solidFill>
              <a:srgbClr val="572F30"/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3403607" y="2067558"/>
            <a:ext cx="3842858" cy="2152173"/>
            <a:chOff x="0" y="0"/>
            <a:chExt cx="1148481" cy="64320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48481" cy="643201"/>
            </a:xfrm>
            <a:custGeom>
              <a:avLst/>
              <a:gdLst/>
              <a:ahLst/>
              <a:cxnLst/>
              <a:rect r="r" b="b" t="t" l="l"/>
              <a:pathLst>
                <a:path h="643201" w="1148481">
                  <a:moveTo>
                    <a:pt x="0" y="0"/>
                  </a:moveTo>
                  <a:lnTo>
                    <a:pt x="1148481" y="0"/>
                  </a:lnTo>
                  <a:lnTo>
                    <a:pt x="1148481" y="643201"/>
                  </a:lnTo>
                  <a:lnTo>
                    <a:pt x="0" y="643201"/>
                  </a:lnTo>
                  <a:close/>
                </a:path>
              </a:pathLst>
            </a:custGeom>
            <a:blipFill>
              <a:blip r:embed="rId2"/>
              <a:stretch>
                <a:fillRect l="0" t="-23661" r="0" b="-10743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785973" y="4420067"/>
            <a:ext cx="3842858" cy="2152173"/>
            <a:chOff x="0" y="0"/>
            <a:chExt cx="1148481" cy="6432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48481" cy="643201"/>
            </a:xfrm>
            <a:custGeom>
              <a:avLst/>
              <a:gdLst/>
              <a:ahLst/>
              <a:cxnLst/>
              <a:rect r="r" b="b" t="t" l="l"/>
              <a:pathLst>
                <a:path h="643201" w="1148481">
                  <a:moveTo>
                    <a:pt x="0" y="0"/>
                  </a:moveTo>
                  <a:lnTo>
                    <a:pt x="1148481" y="0"/>
                  </a:lnTo>
                  <a:lnTo>
                    <a:pt x="1148481" y="643201"/>
                  </a:lnTo>
                  <a:lnTo>
                    <a:pt x="0" y="643201"/>
                  </a:lnTo>
                  <a:close/>
                </a:path>
              </a:pathLst>
            </a:custGeom>
            <a:blipFill>
              <a:blip r:embed="rId3"/>
              <a:stretch>
                <a:fillRect l="-17859" t="-41319" r="-6532" b="-25263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3403607" y="4385074"/>
            <a:ext cx="3842858" cy="2152173"/>
            <a:chOff x="0" y="0"/>
            <a:chExt cx="1148481" cy="64320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48481" cy="643201"/>
            </a:xfrm>
            <a:custGeom>
              <a:avLst/>
              <a:gdLst/>
              <a:ahLst/>
              <a:cxnLst/>
              <a:rect r="r" b="b" t="t" l="l"/>
              <a:pathLst>
                <a:path h="643201" w="1148481">
                  <a:moveTo>
                    <a:pt x="0" y="0"/>
                  </a:moveTo>
                  <a:lnTo>
                    <a:pt x="1148481" y="0"/>
                  </a:lnTo>
                  <a:lnTo>
                    <a:pt x="1148481" y="643201"/>
                  </a:lnTo>
                  <a:lnTo>
                    <a:pt x="0" y="643201"/>
                  </a:lnTo>
                  <a:close/>
                </a:path>
              </a:pathLst>
            </a:custGeom>
            <a:blipFill>
              <a:blip r:embed="rId4"/>
              <a:stretch>
                <a:fillRect l="0" t="-15129" r="0" b="-4056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0785973" y="6737583"/>
            <a:ext cx="3842858" cy="2152173"/>
            <a:chOff x="0" y="0"/>
            <a:chExt cx="1148481" cy="64320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48481" cy="643201"/>
            </a:xfrm>
            <a:custGeom>
              <a:avLst/>
              <a:gdLst/>
              <a:ahLst/>
              <a:cxnLst/>
              <a:rect r="r" b="b" t="t" l="l"/>
              <a:pathLst>
                <a:path h="643201" w="1148481">
                  <a:moveTo>
                    <a:pt x="0" y="0"/>
                  </a:moveTo>
                  <a:lnTo>
                    <a:pt x="1148481" y="0"/>
                  </a:lnTo>
                  <a:lnTo>
                    <a:pt x="1148481" y="643201"/>
                  </a:lnTo>
                  <a:lnTo>
                    <a:pt x="0" y="643201"/>
                  </a:lnTo>
                  <a:close/>
                </a:path>
              </a:pathLst>
            </a:custGeom>
            <a:blipFill>
              <a:blip r:embed="rId5"/>
              <a:stretch>
                <a:fillRect l="0" t="-9593" r="0" b="-9593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48884" y="0"/>
            <a:ext cx="3190875" cy="10910587"/>
            <a:chOff x="0" y="0"/>
            <a:chExt cx="840395" cy="287357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40395" cy="2873570"/>
            </a:xfrm>
            <a:custGeom>
              <a:avLst/>
              <a:gdLst/>
              <a:ahLst/>
              <a:cxnLst/>
              <a:rect r="r" b="b" t="t" l="l"/>
              <a:pathLst>
                <a:path h="2873570" w="840395">
                  <a:moveTo>
                    <a:pt x="0" y="0"/>
                  </a:moveTo>
                  <a:lnTo>
                    <a:pt x="840395" y="0"/>
                  </a:lnTo>
                  <a:lnTo>
                    <a:pt x="840395" y="2873570"/>
                  </a:lnTo>
                  <a:lnTo>
                    <a:pt x="0" y="28735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840395" cy="29307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9"/>
                </a:lnSpc>
              </a:pPr>
            </a:p>
          </p:txBody>
        </p:sp>
      </p:grpSp>
      <p:sp>
        <p:nvSpPr>
          <p:cNvPr name="AutoShape 14" id="14"/>
          <p:cNvSpPr/>
          <p:nvPr/>
        </p:nvSpPr>
        <p:spPr>
          <a:xfrm flipH="true" flipV="true">
            <a:off x="3141991" y="0"/>
            <a:ext cx="0" cy="10287000"/>
          </a:xfrm>
          <a:prstGeom prst="line">
            <a:avLst/>
          </a:prstGeom>
          <a:ln cap="flat" w="190500">
            <a:solidFill>
              <a:srgbClr val="594B3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5" id="15"/>
          <p:cNvSpPr txBox="true"/>
          <p:nvPr/>
        </p:nvSpPr>
        <p:spPr>
          <a:xfrm rot="0">
            <a:off x="7399262" y="2095018"/>
            <a:ext cx="1640312" cy="220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33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VÉLO SMOOTHIE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399262" y="2815984"/>
            <a:ext cx="2631624" cy="626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i="true" b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En formule location </a:t>
            </a:r>
          </a:p>
          <a:p>
            <a:pPr algn="l">
              <a:lnSpc>
                <a:spcPts val="1679"/>
              </a:lnSpc>
            </a:pPr>
            <a:r>
              <a:rPr lang="en-US" sz="1200" i="true" b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ou </a:t>
            </a:r>
          </a:p>
          <a:p>
            <a:pPr algn="l">
              <a:lnSpc>
                <a:spcPts val="1679"/>
              </a:lnSpc>
            </a:pPr>
            <a:r>
              <a:rPr lang="en-US" sz="1200" i="true" b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En formule tout inclus sur 3h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781628" y="4447527"/>
            <a:ext cx="2562608" cy="670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33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ORGANISATION DE FÊTES DU VÉLO</a:t>
            </a:r>
          </a:p>
          <a:p>
            <a:pPr algn="l">
              <a:lnSpc>
                <a:spcPts val="1870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7399262" y="4412534"/>
            <a:ext cx="1640312" cy="220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33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VÉLO BALAYETTE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399262" y="5022858"/>
            <a:ext cx="2631624" cy="836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i="true" b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Pour enfants et adultes</a:t>
            </a:r>
          </a:p>
          <a:p>
            <a:pPr algn="l">
              <a:lnSpc>
                <a:spcPts val="1679"/>
              </a:lnSpc>
            </a:pPr>
          </a:p>
          <a:p>
            <a:pPr algn="l">
              <a:lnSpc>
                <a:spcPts val="1679"/>
              </a:lnSpc>
            </a:pPr>
            <a:r>
              <a:rPr lang="en-US" sz="1200" i="true" b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Formule demi-journée ou journée complète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781628" y="6997230"/>
            <a:ext cx="2851717" cy="456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33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FORMATION EN ENTREPRISE </a:t>
            </a:r>
          </a:p>
          <a:p>
            <a:pPr algn="l">
              <a:lnSpc>
                <a:spcPts val="1870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-5400000">
            <a:off x="-1908904" y="4205964"/>
            <a:ext cx="6958540" cy="1788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86"/>
              </a:lnSpc>
            </a:pPr>
            <a:r>
              <a:rPr lang="en-US" b="true" sz="7099" spc="7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NOS PRESTATIONS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0785973" y="2102551"/>
            <a:ext cx="3842858" cy="2152173"/>
            <a:chOff x="0" y="0"/>
            <a:chExt cx="1148481" cy="64320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148481" cy="643201"/>
            </a:xfrm>
            <a:custGeom>
              <a:avLst/>
              <a:gdLst/>
              <a:ahLst/>
              <a:cxnLst/>
              <a:rect r="r" b="b" t="t" l="l"/>
              <a:pathLst>
                <a:path h="643201" w="1148481">
                  <a:moveTo>
                    <a:pt x="0" y="0"/>
                  </a:moveTo>
                  <a:lnTo>
                    <a:pt x="1148481" y="0"/>
                  </a:lnTo>
                  <a:lnTo>
                    <a:pt x="1148481" y="643201"/>
                  </a:lnTo>
                  <a:lnTo>
                    <a:pt x="0" y="643201"/>
                  </a:lnTo>
                  <a:close/>
                </a:path>
              </a:pathLst>
            </a:custGeom>
            <a:blipFill>
              <a:blip r:embed="rId6"/>
              <a:stretch>
                <a:fillRect l="0" t="-41439" r="0" b="-41439"/>
              </a:stretch>
            </a:blip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14781628" y="2130011"/>
            <a:ext cx="2712704" cy="442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33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VÉLO ÉCOLE</a:t>
            </a:r>
          </a:p>
          <a:p>
            <a:pPr algn="l">
              <a:lnSpc>
                <a:spcPts val="1870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14790756" y="2543751"/>
            <a:ext cx="2553480" cy="146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i="true" b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Sur demande :</a:t>
            </a:r>
          </a:p>
          <a:p>
            <a:pPr algn="l">
              <a:lnSpc>
                <a:spcPts val="1679"/>
              </a:lnSpc>
            </a:pPr>
            <a:r>
              <a:rPr lang="en-US" sz="1200" i="true" b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Possibilité de cours individuel et remise en selle</a:t>
            </a:r>
          </a:p>
          <a:p>
            <a:pPr algn="l">
              <a:lnSpc>
                <a:spcPts val="1679"/>
              </a:lnSpc>
            </a:pPr>
          </a:p>
          <a:p>
            <a:pPr algn="l">
              <a:lnSpc>
                <a:spcPts val="1679"/>
              </a:lnSpc>
            </a:pPr>
            <a:r>
              <a:rPr lang="en-US" sz="1200" i="true" b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Version enfants, adultes ou séniors</a:t>
            </a:r>
          </a:p>
          <a:p>
            <a:pPr algn="l">
              <a:lnSpc>
                <a:spcPts val="1679"/>
              </a:lnSpc>
            </a:pPr>
          </a:p>
        </p:txBody>
      </p:sp>
      <p:sp>
        <p:nvSpPr>
          <p:cNvPr name="TextBox 26" id="26"/>
          <p:cNvSpPr txBox="true"/>
          <p:nvPr/>
        </p:nvSpPr>
        <p:spPr>
          <a:xfrm rot="0">
            <a:off x="14790756" y="5089867"/>
            <a:ext cx="2411064" cy="1045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i="true" b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A destination des communes, collectivités et entreprises</a:t>
            </a:r>
          </a:p>
          <a:p>
            <a:pPr algn="l">
              <a:lnSpc>
                <a:spcPts val="1679"/>
              </a:lnSpc>
            </a:pPr>
          </a:p>
          <a:p>
            <a:pPr algn="l">
              <a:lnSpc>
                <a:spcPts val="1679"/>
              </a:lnSpc>
            </a:pPr>
            <a:r>
              <a:rPr lang="en-US" sz="1200" i="true" b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Formule demi-journée ou journée complète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4790756" y="7375208"/>
            <a:ext cx="2842589" cy="1045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i="true" b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Possibilité de formation interactive corrigée avec plusieurs thématiques type KAHOOT</a:t>
            </a:r>
          </a:p>
          <a:p>
            <a:pPr algn="l">
              <a:lnSpc>
                <a:spcPts val="1679"/>
              </a:lnSpc>
            </a:pPr>
          </a:p>
          <a:p>
            <a:pPr algn="l">
              <a:lnSpc>
                <a:spcPts val="1679"/>
              </a:lnSpc>
            </a:pPr>
            <a:r>
              <a:rPr lang="en-US" sz="1200" i="true" b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Format 1h, 2h ou demi-journée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3453474" y="6746797"/>
            <a:ext cx="3842858" cy="2152173"/>
            <a:chOff x="0" y="0"/>
            <a:chExt cx="1148481" cy="643201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148481" cy="643201"/>
            </a:xfrm>
            <a:custGeom>
              <a:avLst/>
              <a:gdLst/>
              <a:ahLst/>
              <a:cxnLst/>
              <a:rect r="r" b="b" t="t" l="l"/>
              <a:pathLst>
                <a:path h="643201" w="1148481">
                  <a:moveTo>
                    <a:pt x="0" y="0"/>
                  </a:moveTo>
                  <a:lnTo>
                    <a:pt x="1148481" y="0"/>
                  </a:lnTo>
                  <a:lnTo>
                    <a:pt x="1148481" y="643201"/>
                  </a:lnTo>
                  <a:lnTo>
                    <a:pt x="0" y="643201"/>
                  </a:lnTo>
                  <a:close/>
                </a:path>
              </a:pathLst>
            </a:custGeom>
            <a:blipFill>
              <a:blip r:embed="rId7"/>
              <a:stretch>
                <a:fillRect l="0" t="-39278" r="0" b="-39278"/>
              </a:stretch>
            </a:blip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7449129" y="6774256"/>
            <a:ext cx="1640312" cy="220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33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VÉLO CIRCUIT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449129" y="7704773"/>
            <a:ext cx="3081911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i="true" b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Sur demande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2BFD4">
                <a:alpha val="100000"/>
              </a:srgbClr>
            </a:gs>
            <a:gs pos="100000">
              <a:srgbClr val="F1DD76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404181" y="4420067"/>
            <a:ext cx="3842858" cy="2152173"/>
            <a:chOff x="0" y="0"/>
            <a:chExt cx="1148481" cy="64320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48481" cy="643201"/>
            </a:xfrm>
            <a:custGeom>
              <a:avLst/>
              <a:gdLst/>
              <a:ahLst/>
              <a:cxnLst/>
              <a:rect r="r" b="b" t="t" l="l"/>
              <a:pathLst>
                <a:path h="643201" w="1148481">
                  <a:moveTo>
                    <a:pt x="0" y="0"/>
                  </a:moveTo>
                  <a:lnTo>
                    <a:pt x="1148481" y="0"/>
                  </a:lnTo>
                  <a:lnTo>
                    <a:pt x="1148481" y="643201"/>
                  </a:lnTo>
                  <a:lnTo>
                    <a:pt x="0" y="643201"/>
                  </a:lnTo>
                  <a:close/>
                </a:path>
              </a:pathLst>
            </a:custGeom>
            <a:blipFill>
              <a:blip r:embed="rId2"/>
              <a:stretch>
                <a:fillRect l="0" t="-158" r="0" b="-158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7399262" y="4521740"/>
            <a:ext cx="2851717" cy="213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33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OPÉRATION MARQUAGE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3403607" y="2065444"/>
            <a:ext cx="3842858" cy="2152173"/>
            <a:chOff x="0" y="0"/>
            <a:chExt cx="1148481" cy="6432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48481" cy="643201"/>
            </a:xfrm>
            <a:custGeom>
              <a:avLst/>
              <a:gdLst/>
              <a:ahLst/>
              <a:cxnLst/>
              <a:rect r="r" b="b" t="t" l="l"/>
              <a:pathLst>
                <a:path h="643201" w="1148481">
                  <a:moveTo>
                    <a:pt x="0" y="0"/>
                  </a:moveTo>
                  <a:lnTo>
                    <a:pt x="1148481" y="0"/>
                  </a:lnTo>
                  <a:lnTo>
                    <a:pt x="1148481" y="643201"/>
                  </a:lnTo>
                  <a:lnTo>
                    <a:pt x="0" y="643201"/>
                  </a:lnTo>
                  <a:close/>
                </a:path>
              </a:pathLst>
            </a:custGeom>
            <a:blipFill>
              <a:blip r:embed="rId3"/>
              <a:stretch>
                <a:fillRect l="0" t="-12008" r="0" b="-12008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399262" y="2092904"/>
            <a:ext cx="2712704" cy="213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33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ATELIER MÉCANIQUE VÉLO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418312" y="3023421"/>
            <a:ext cx="3081911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i="true" b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Sur demande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418489" y="5378043"/>
            <a:ext cx="3081911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i="true" b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En formule mixte ou tout inclus</a:t>
            </a:r>
          </a:p>
        </p:txBody>
      </p:sp>
      <p:sp>
        <p:nvSpPr>
          <p:cNvPr name="AutoShape 10" id="10"/>
          <p:cNvSpPr/>
          <p:nvPr/>
        </p:nvSpPr>
        <p:spPr>
          <a:xfrm>
            <a:off x="10500223" y="1432553"/>
            <a:ext cx="0" cy="7466416"/>
          </a:xfrm>
          <a:prstGeom prst="line">
            <a:avLst/>
          </a:prstGeom>
          <a:ln cap="flat" w="38100">
            <a:solidFill>
              <a:srgbClr val="572F30"/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10785973" y="4420067"/>
            <a:ext cx="7077566" cy="2152173"/>
            <a:chOff x="0" y="0"/>
            <a:chExt cx="9436755" cy="2869563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5123811" cy="2869563"/>
              <a:chOff x="0" y="0"/>
              <a:chExt cx="1148481" cy="643201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148481" cy="643201"/>
              </a:xfrm>
              <a:custGeom>
                <a:avLst/>
                <a:gdLst/>
                <a:ahLst/>
                <a:cxnLst/>
                <a:rect r="r" b="b" t="t" l="l"/>
                <a:pathLst>
                  <a:path h="643201" w="1148481">
                    <a:moveTo>
                      <a:pt x="0" y="0"/>
                    </a:moveTo>
                    <a:lnTo>
                      <a:pt x="1148481" y="0"/>
                    </a:lnTo>
                    <a:lnTo>
                      <a:pt x="1148481" y="643201"/>
                    </a:lnTo>
                    <a:lnTo>
                      <a:pt x="0" y="643201"/>
                    </a:lnTo>
                    <a:close/>
                  </a:path>
                </a:pathLst>
              </a:custGeom>
              <a:blipFill>
                <a:blip r:embed="rId4"/>
                <a:stretch>
                  <a:fillRect l="0" t="-219" r="0" b="-219"/>
                </a:stretch>
              </a:blip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5327540" y="42963"/>
              <a:ext cx="2187083" cy="2881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870"/>
                </a:lnSpc>
              </a:pPr>
              <a:r>
                <a:rPr lang="en-US" sz="1335">
                  <a:solidFill>
                    <a:srgbClr val="0000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KAHOOT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5327540" y="1255033"/>
              <a:ext cx="4109215" cy="2673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679"/>
                </a:lnSpc>
              </a:pPr>
              <a:r>
                <a:rPr lang="en-US" sz="1200" i="true" b="true">
                  <a:solidFill>
                    <a:srgbClr val="000000"/>
                  </a:solidFill>
                  <a:latin typeface="Inter Bold Italics"/>
                  <a:ea typeface="Inter Bold Italics"/>
                  <a:cs typeface="Inter Bold Italics"/>
                  <a:sym typeface="Inter Bold Italics"/>
                </a:rPr>
                <a:t>Sur demande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-48884" y="0"/>
            <a:ext cx="3190875" cy="10910587"/>
            <a:chOff x="0" y="0"/>
            <a:chExt cx="840395" cy="287357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40395" cy="2873570"/>
            </a:xfrm>
            <a:custGeom>
              <a:avLst/>
              <a:gdLst/>
              <a:ahLst/>
              <a:cxnLst/>
              <a:rect r="r" b="b" t="t" l="l"/>
              <a:pathLst>
                <a:path h="2873570" w="840395">
                  <a:moveTo>
                    <a:pt x="0" y="0"/>
                  </a:moveTo>
                  <a:lnTo>
                    <a:pt x="840395" y="0"/>
                  </a:lnTo>
                  <a:lnTo>
                    <a:pt x="840395" y="2873570"/>
                  </a:lnTo>
                  <a:lnTo>
                    <a:pt x="0" y="28735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57150"/>
              <a:ext cx="840395" cy="29307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9"/>
                </a:lnSpc>
              </a:pPr>
            </a:p>
          </p:txBody>
        </p:sp>
      </p:grpSp>
      <p:sp>
        <p:nvSpPr>
          <p:cNvPr name="AutoShape 19" id="19"/>
          <p:cNvSpPr/>
          <p:nvPr/>
        </p:nvSpPr>
        <p:spPr>
          <a:xfrm flipH="true" flipV="true">
            <a:off x="3141991" y="0"/>
            <a:ext cx="0" cy="10287000"/>
          </a:xfrm>
          <a:prstGeom prst="line">
            <a:avLst/>
          </a:prstGeom>
          <a:ln cap="flat" w="190500">
            <a:solidFill>
              <a:srgbClr val="594B3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0" id="20"/>
          <p:cNvSpPr txBox="true"/>
          <p:nvPr/>
        </p:nvSpPr>
        <p:spPr>
          <a:xfrm rot="-5400000">
            <a:off x="-1908904" y="4205964"/>
            <a:ext cx="6958540" cy="1788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86"/>
              </a:lnSpc>
            </a:pPr>
            <a:r>
              <a:rPr lang="en-US" b="true" sz="7099" spc="7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NOS PRESTATIONS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0785973" y="2102551"/>
            <a:ext cx="3842858" cy="2152173"/>
            <a:chOff x="0" y="0"/>
            <a:chExt cx="1148481" cy="64320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148481" cy="643201"/>
            </a:xfrm>
            <a:custGeom>
              <a:avLst/>
              <a:gdLst/>
              <a:ahLst/>
              <a:cxnLst/>
              <a:rect r="r" b="b" t="t" l="l"/>
              <a:pathLst>
                <a:path h="643201" w="1148481">
                  <a:moveTo>
                    <a:pt x="0" y="0"/>
                  </a:moveTo>
                  <a:lnTo>
                    <a:pt x="1148481" y="0"/>
                  </a:lnTo>
                  <a:lnTo>
                    <a:pt x="1148481" y="643201"/>
                  </a:lnTo>
                  <a:lnTo>
                    <a:pt x="0" y="643201"/>
                  </a:lnTo>
                  <a:close/>
                </a:path>
              </a:pathLst>
            </a:custGeom>
            <a:blipFill>
              <a:blip r:embed="rId5"/>
              <a:stretch>
                <a:fillRect l="-8799" t="-51640" r="-28923" b="-32571"/>
              </a:stretch>
            </a:blip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14781628" y="2130011"/>
            <a:ext cx="2712704" cy="213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33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SAVOIR ROULER À VÉLO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800281" y="2746202"/>
            <a:ext cx="2553480" cy="836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i="true" b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A destination des communes/collectivités</a:t>
            </a:r>
          </a:p>
          <a:p>
            <a:pPr algn="l">
              <a:lnSpc>
                <a:spcPts val="1679"/>
              </a:lnSpc>
            </a:pPr>
          </a:p>
          <a:p>
            <a:pPr algn="l">
              <a:lnSpc>
                <a:spcPts val="1679"/>
              </a:lnSpc>
            </a:pPr>
            <a:r>
              <a:rPr lang="en-US" sz="1200" i="true" b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Sur demande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3403607" y="6742486"/>
            <a:ext cx="3842858" cy="2152173"/>
            <a:chOff x="0" y="0"/>
            <a:chExt cx="1148481" cy="643201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148481" cy="643201"/>
            </a:xfrm>
            <a:custGeom>
              <a:avLst/>
              <a:gdLst/>
              <a:ahLst/>
              <a:cxnLst/>
              <a:rect r="r" b="b" t="t" l="l"/>
              <a:pathLst>
                <a:path h="643201" w="1148481">
                  <a:moveTo>
                    <a:pt x="0" y="0"/>
                  </a:moveTo>
                  <a:lnTo>
                    <a:pt x="1148481" y="0"/>
                  </a:lnTo>
                  <a:lnTo>
                    <a:pt x="1148481" y="643201"/>
                  </a:lnTo>
                  <a:lnTo>
                    <a:pt x="0" y="643201"/>
                  </a:lnTo>
                  <a:close/>
                </a:path>
              </a:pathLst>
            </a:custGeom>
            <a:blipFill>
              <a:blip r:embed="rId6"/>
              <a:stretch>
                <a:fillRect l="-12390" t="-76456" r="-12837" b="-75555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7399262" y="6905108"/>
            <a:ext cx="2375099" cy="220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33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 PACK CYCLABLE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399262" y="7364003"/>
            <a:ext cx="3081911" cy="2093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59072" indent="-129536" lvl="1">
              <a:lnSpc>
                <a:spcPts val="1679"/>
              </a:lnSpc>
              <a:buFont typeface="Arial"/>
              <a:buChar char="•"/>
            </a:pPr>
            <a:r>
              <a:rPr lang="en-US" sz="11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Stand d’informations sur la pratique du vélo</a:t>
            </a:r>
          </a:p>
          <a:p>
            <a:pPr algn="l" marL="259072" indent="-129536" lvl="1">
              <a:lnSpc>
                <a:spcPts val="1679"/>
              </a:lnSpc>
              <a:buFont typeface="Arial"/>
              <a:buChar char="•"/>
            </a:pPr>
            <a:r>
              <a:rPr lang="en-US" sz="11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Marquage Bicycode® et contrôle technique des vélos</a:t>
            </a:r>
          </a:p>
          <a:p>
            <a:pPr algn="l" marL="259072" indent="-129536" lvl="1">
              <a:lnSpc>
                <a:spcPts val="1679"/>
              </a:lnSpc>
              <a:buFont typeface="Arial"/>
              <a:buChar char="•"/>
            </a:pPr>
            <a:r>
              <a:rPr lang="en-US" sz="11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Plan des itinéraires cyclables</a:t>
            </a:r>
          </a:p>
          <a:p>
            <a:pPr algn="l" marL="259072" indent="-129536" lvl="1">
              <a:lnSpc>
                <a:spcPts val="1679"/>
              </a:lnSpc>
              <a:buFont typeface="Arial"/>
              <a:buChar char="•"/>
            </a:pPr>
            <a:r>
              <a:rPr lang="en-US" sz="11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Goodies et surprises </a:t>
            </a:r>
          </a:p>
          <a:p>
            <a:pPr algn="l" marL="259072" indent="-129536" lvl="1">
              <a:lnSpc>
                <a:spcPts val="1679"/>
              </a:lnSpc>
              <a:buFont typeface="Arial"/>
              <a:buChar char="•"/>
            </a:pPr>
            <a:r>
              <a:rPr lang="en-US" b="true" sz="1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Option Mécanique</a:t>
            </a:r>
            <a:r>
              <a:rPr lang="en-US" sz="11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: Atelier d’auto-réparation animé par l’association </a:t>
            </a:r>
            <a:r>
              <a:rPr lang="en-US" sz="1199" u="sng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  <a:hlinkClick r:id="rId7" tooltip="https://www.velostation-strasbourg.org"/>
              </a:rPr>
              <a:t>Vélostation</a:t>
            </a:r>
            <a:r>
              <a:rPr lang="en-US" sz="11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(animateur, outils et  pièces de rechange)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11713" y="0"/>
            <a:ext cx="9369544" cy="10287000"/>
            <a:chOff x="0" y="0"/>
            <a:chExt cx="3750021" cy="41172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50021" cy="4117219"/>
            </a:xfrm>
            <a:custGeom>
              <a:avLst/>
              <a:gdLst/>
              <a:ahLst/>
              <a:cxnLst/>
              <a:rect r="r" b="b" t="t" l="l"/>
              <a:pathLst>
                <a:path h="4117219" w="3750021">
                  <a:moveTo>
                    <a:pt x="0" y="0"/>
                  </a:moveTo>
                  <a:lnTo>
                    <a:pt x="3750021" y="0"/>
                  </a:lnTo>
                  <a:lnTo>
                    <a:pt x="3750021" y="4117219"/>
                  </a:lnTo>
                  <a:lnTo>
                    <a:pt x="0" y="4117219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  <a:ln w="190500" cap="sq">
              <a:solidFill>
                <a:srgbClr val="594B3F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750021" cy="4155319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746726" y="2250047"/>
            <a:ext cx="1658407" cy="0"/>
          </a:xfrm>
          <a:prstGeom prst="line">
            <a:avLst/>
          </a:prstGeom>
          <a:ln cap="flat" w="1905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9729331" y="-329995"/>
            <a:ext cx="3759608" cy="6993789"/>
            <a:chOff x="0" y="0"/>
            <a:chExt cx="1504727" cy="27991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04727" cy="2799160"/>
            </a:xfrm>
            <a:custGeom>
              <a:avLst/>
              <a:gdLst/>
              <a:ahLst/>
              <a:cxnLst/>
              <a:rect r="r" b="b" t="t" l="l"/>
              <a:pathLst>
                <a:path h="2799160" w="1504727">
                  <a:moveTo>
                    <a:pt x="0" y="0"/>
                  </a:moveTo>
                  <a:lnTo>
                    <a:pt x="1504727" y="0"/>
                  </a:lnTo>
                  <a:lnTo>
                    <a:pt x="1504727" y="2799160"/>
                  </a:lnTo>
                  <a:lnTo>
                    <a:pt x="0" y="2799160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504727" cy="2837260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893646" y="0"/>
            <a:ext cx="3430977" cy="6467149"/>
            <a:chOff x="0" y="0"/>
            <a:chExt cx="807763" cy="152257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07763" cy="1522577"/>
            </a:xfrm>
            <a:custGeom>
              <a:avLst/>
              <a:gdLst/>
              <a:ahLst/>
              <a:cxnLst/>
              <a:rect r="r" b="b" t="t" l="l"/>
              <a:pathLst>
                <a:path h="1522577" w="807763">
                  <a:moveTo>
                    <a:pt x="0" y="0"/>
                  </a:moveTo>
                  <a:lnTo>
                    <a:pt x="807763" y="0"/>
                  </a:lnTo>
                  <a:lnTo>
                    <a:pt x="807763" y="1522577"/>
                  </a:lnTo>
                  <a:lnTo>
                    <a:pt x="0" y="1522577"/>
                  </a:lnTo>
                  <a:close/>
                </a:path>
              </a:pathLst>
            </a:custGeom>
            <a:blipFill>
              <a:blip r:embed="rId2"/>
              <a:stretch>
                <a:fillRect l="-61315" t="0" r="-89098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3898319" y="3632731"/>
            <a:ext cx="3759608" cy="6993789"/>
            <a:chOff x="0" y="0"/>
            <a:chExt cx="1504727" cy="279916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504727" cy="2799160"/>
            </a:xfrm>
            <a:custGeom>
              <a:avLst/>
              <a:gdLst/>
              <a:ahLst/>
              <a:cxnLst/>
              <a:rect r="r" b="b" t="t" l="l"/>
              <a:pathLst>
                <a:path h="2799160" w="1504727">
                  <a:moveTo>
                    <a:pt x="0" y="0"/>
                  </a:moveTo>
                  <a:lnTo>
                    <a:pt x="1504727" y="0"/>
                  </a:lnTo>
                  <a:lnTo>
                    <a:pt x="1504727" y="2799160"/>
                  </a:lnTo>
                  <a:lnTo>
                    <a:pt x="0" y="2799160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504727" cy="2837260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4062634" y="3819851"/>
            <a:ext cx="3430977" cy="6467149"/>
            <a:chOff x="0" y="0"/>
            <a:chExt cx="807763" cy="152257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07763" cy="1522577"/>
            </a:xfrm>
            <a:custGeom>
              <a:avLst/>
              <a:gdLst/>
              <a:ahLst/>
              <a:cxnLst/>
              <a:rect r="r" b="b" t="t" l="l"/>
              <a:pathLst>
                <a:path h="1522577" w="807763">
                  <a:moveTo>
                    <a:pt x="0" y="0"/>
                  </a:moveTo>
                  <a:lnTo>
                    <a:pt x="807763" y="0"/>
                  </a:lnTo>
                  <a:lnTo>
                    <a:pt x="807763" y="1522577"/>
                  </a:lnTo>
                  <a:lnTo>
                    <a:pt x="0" y="1522577"/>
                  </a:lnTo>
                  <a:close/>
                </a:path>
              </a:pathLst>
            </a:custGeom>
            <a:blipFill>
              <a:blip r:embed="rId3"/>
              <a:stretch>
                <a:fillRect l="-79837" t="0" r="-70576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746726" y="1135676"/>
            <a:ext cx="8170818" cy="723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54"/>
              </a:lnSpc>
            </a:pPr>
            <a:r>
              <a:rPr lang="en-US" b="true" sz="5519" spc="5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VÉLO SMOOTHIE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46726" y="2593580"/>
            <a:ext cx="7621672" cy="194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Mise à disposition d’un vélo smoothie, taille adulte ou enfant, ainsi que d’une caisse de matériel. 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Une machine à glaçons peut également être mise à disposition.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Possibilité d’inclure un animateur et/ou les fruits.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46726" y="5457430"/>
            <a:ext cx="7621672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Une animation ludique et participative qui permet de préparer des smoothies en pédalant.</a:t>
            </a:r>
          </a:p>
          <a:p>
            <a:pPr algn="l">
              <a:lnSpc>
                <a:spcPts val="3080"/>
              </a:lnSpc>
            </a:p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Le vélo smoothie attire le public, créer de l’échange et sensibilise de façon concrète à la mobilité active.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46726" y="4785600"/>
            <a:ext cx="7079163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b="true" sz="2799" spc="13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INTÉRÊT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11713" y="0"/>
            <a:ext cx="9369544" cy="10287000"/>
            <a:chOff x="0" y="0"/>
            <a:chExt cx="3750021" cy="41172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50021" cy="4117219"/>
            </a:xfrm>
            <a:custGeom>
              <a:avLst/>
              <a:gdLst/>
              <a:ahLst/>
              <a:cxnLst/>
              <a:rect r="r" b="b" t="t" l="l"/>
              <a:pathLst>
                <a:path h="4117219" w="3750021">
                  <a:moveTo>
                    <a:pt x="0" y="0"/>
                  </a:moveTo>
                  <a:lnTo>
                    <a:pt x="3750021" y="0"/>
                  </a:lnTo>
                  <a:lnTo>
                    <a:pt x="3750021" y="4117219"/>
                  </a:lnTo>
                  <a:lnTo>
                    <a:pt x="0" y="4117219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  <a:ln w="190500" cap="sq">
              <a:solidFill>
                <a:srgbClr val="594B3F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750021" cy="4155319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746726" y="2250047"/>
            <a:ext cx="1658407" cy="0"/>
          </a:xfrm>
          <a:prstGeom prst="line">
            <a:avLst/>
          </a:prstGeom>
          <a:ln cap="flat" w="1905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9459943" y="867849"/>
            <a:ext cx="8551303" cy="8551303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8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753180" y="1161085"/>
            <a:ext cx="7964830" cy="7964830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136" t="0" r="-25136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746726" y="1135676"/>
            <a:ext cx="8170818" cy="723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54"/>
              </a:lnSpc>
            </a:pPr>
            <a:r>
              <a:rPr lang="en-US" b="true" sz="5519" spc="5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VÉLO BALAYETTE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46726" y="2593580"/>
            <a:ext cx="7621672" cy="2725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Une animation ludique et spectaculaire, idéale pour dynamiser un événement grand public.</a:t>
            </a:r>
          </a:p>
          <a:p>
            <a:pPr algn="l">
              <a:lnSpc>
                <a:spcPts val="3079"/>
              </a:lnSpc>
            </a:pP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Le vélo balayette est une structure gonflable au centre de laquelle un vélo permet, en pédalant, de faire tourner une barre destinée à faire chuter les participant·es en douceur.</a:t>
            </a:r>
          </a:p>
          <a:p>
            <a:pPr algn="l">
              <a:lnSpc>
                <a:spcPts val="3079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746726" y="5566650"/>
            <a:ext cx="7079163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b="true" sz="2799" spc="13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INTÉRÊT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46726" y="6286105"/>
            <a:ext cx="7621672" cy="1553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Accessible à tous, cette animation favorise le rire, la convivialité et l’attractivité de votre événement, tout en valorisant l’activité physique de manière amusante et sécurisée.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0"/>
            <a:ext cx="9155635" cy="10287000"/>
            <a:chOff x="0" y="0"/>
            <a:chExt cx="3664407" cy="41172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64407" cy="4117219"/>
            </a:xfrm>
            <a:custGeom>
              <a:avLst/>
              <a:gdLst/>
              <a:ahLst/>
              <a:cxnLst/>
              <a:rect r="r" b="b" t="t" l="l"/>
              <a:pathLst>
                <a:path h="4117219" w="3664407">
                  <a:moveTo>
                    <a:pt x="0" y="0"/>
                  </a:moveTo>
                  <a:lnTo>
                    <a:pt x="3664407" y="0"/>
                  </a:lnTo>
                  <a:lnTo>
                    <a:pt x="3664407" y="4117219"/>
                  </a:lnTo>
                  <a:lnTo>
                    <a:pt x="0" y="4117219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664407" cy="4155319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9890726" y="2250047"/>
            <a:ext cx="1658407" cy="0"/>
          </a:xfrm>
          <a:prstGeom prst="line">
            <a:avLst/>
          </a:prstGeom>
          <a:ln cap="flat" w="1905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-763249" y="1028700"/>
            <a:ext cx="9135456" cy="8229600"/>
            <a:chOff x="0" y="0"/>
            <a:chExt cx="3656331" cy="32937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656331" cy="3293775"/>
            </a:xfrm>
            <a:custGeom>
              <a:avLst/>
              <a:gdLst/>
              <a:ahLst/>
              <a:cxnLst/>
              <a:rect r="r" b="b" t="t" l="l"/>
              <a:pathLst>
                <a:path h="3293775" w="3656331">
                  <a:moveTo>
                    <a:pt x="0" y="0"/>
                  </a:moveTo>
                  <a:lnTo>
                    <a:pt x="3656331" y="0"/>
                  </a:lnTo>
                  <a:lnTo>
                    <a:pt x="3656331" y="3293775"/>
                  </a:lnTo>
                  <a:lnTo>
                    <a:pt x="0" y="3293775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656331" cy="3331875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0" y="1338549"/>
            <a:ext cx="8057547" cy="7609902"/>
            <a:chOff x="0" y="0"/>
            <a:chExt cx="1897008" cy="179161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897008" cy="1791618"/>
            </a:xfrm>
            <a:custGeom>
              <a:avLst/>
              <a:gdLst/>
              <a:ahLst/>
              <a:cxnLst/>
              <a:rect r="r" b="b" t="t" l="l"/>
              <a:pathLst>
                <a:path h="1791618" w="1897008">
                  <a:moveTo>
                    <a:pt x="0" y="0"/>
                  </a:moveTo>
                  <a:lnTo>
                    <a:pt x="1897008" y="0"/>
                  </a:lnTo>
                  <a:lnTo>
                    <a:pt x="1897008" y="1791618"/>
                  </a:lnTo>
                  <a:lnTo>
                    <a:pt x="0" y="1791618"/>
                  </a:lnTo>
                  <a:close/>
                </a:path>
              </a:pathLst>
            </a:custGeom>
            <a:blipFill>
              <a:blip r:embed="rId2"/>
              <a:stretch>
                <a:fillRect l="0" t="-2941" r="0" b="-2941"/>
              </a:stretch>
            </a:blipFill>
          </p:spPr>
        </p:sp>
      </p:grpSp>
      <p:sp>
        <p:nvSpPr>
          <p:cNvPr name="AutoShape 11" id="11"/>
          <p:cNvSpPr/>
          <p:nvPr/>
        </p:nvSpPr>
        <p:spPr>
          <a:xfrm flipV="true">
            <a:off x="9239250" y="0"/>
            <a:ext cx="0" cy="10287000"/>
          </a:xfrm>
          <a:prstGeom prst="line">
            <a:avLst/>
          </a:prstGeom>
          <a:ln cap="flat" w="190500">
            <a:solidFill>
              <a:srgbClr val="594B3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2" id="12"/>
          <p:cNvSpPr txBox="true"/>
          <p:nvPr/>
        </p:nvSpPr>
        <p:spPr>
          <a:xfrm rot="0">
            <a:off x="9890726" y="695955"/>
            <a:ext cx="8170818" cy="723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54"/>
              </a:lnSpc>
            </a:pPr>
            <a:r>
              <a:rPr lang="en-US" b="true" sz="5519" spc="5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VÉLO CIRCUIT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890726" y="2593580"/>
            <a:ext cx="7621672" cy="194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</a:t>
            </a: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ocation clé en main comprenant :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• 2 vélos générateurs d'électricité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• Un circuit de 2 pistes et 2 petites voitures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• La livraison à votre adresse (frais de livraison en supplément)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890726" y="5767705"/>
            <a:ext cx="7621672" cy="3106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Chaque v</a:t>
            </a:r>
            <a:r>
              <a:rPr lang="en-US" sz="2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élo est équipé d'un générateur d'électricité et est relié à une voiture miniature. En pédalant, l'énergie générée fait avancer la voiture sur le circuit. 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Notre système est équipé d’un variateur afin d’éviter le déraillement des voitures.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Plus vous pédalez vite, plus vous produisez d'électricité et plus la voiture avance vite, pour prendre la tête de la course !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890726" y="5095875"/>
            <a:ext cx="7079163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b="true" sz="2799" spc="13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INFORMATIONS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11713" y="0"/>
            <a:ext cx="9369544" cy="10287000"/>
            <a:chOff x="0" y="0"/>
            <a:chExt cx="3750021" cy="41172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50021" cy="4117219"/>
            </a:xfrm>
            <a:custGeom>
              <a:avLst/>
              <a:gdLst/>
              <a:ahLst/>
              <a:cxnLst/>
              <a:rect r="r" b="b" t="t" l="l"/>
              <a:pathLst>
                <a:path h="4117219" w="3750021">
                  <a:moveTo>
                    <a:pt x="0" y="0"/>
                  </a:moveTo>
                  <a:lnTo>
                    <a:pt x="3750021" y="0"/>
                  </a:lnTo>
                  <a:lnTo>
                    <a:pt x="3750021" y="4117219"/>
                  </a:lnTo>
                  <a:lnTo>
                    <a:pt x="0" y="4117219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  <a:ln w="190500" cap="sq">
              <a:solidFill>
                <a:srgbClr val="594B3F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750021" cy="4155319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746726" y="2250047"/>
            <a:ext cx="1658407" cy="0"/>
          </a:xfrm>
          <a:prstGeom prst="line">
            <a:avLst/>
          </a:prstGeom>
          <a:ln cap="flat" w="1905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9729331" y="-329995"/>
            <a:ext cx="3759608" cy="6993789"/>
            <a:chOff x="0" y="0"/>
            <a:chExt cx="1504727" cy="27991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04727" cy="2799160"/>
            </a:xfrm>
            <a:custGeom>
              <a:avLst/>
              <a:gdLst/>
              <a:ahLst/>
              <a:cxnLst/>
              <a:rect r="r" b="b" t="t" l="l"/>
              <a:pathLst>
                <a:path h="2799160" w="1504727">
                  <a:moveTo>
                    <a:pt x="0" y="0"/>
                  </a:moveTo>
                  <a:lnTo>
                    <a:pt x="1504727" y="0"/>
                  </a:lnTo>
                  <a:lnTo>
                    <a:pt x="1504727" y="2799160"/>
                  </a:lnTo>
                  <a:lnTo>
                    <a:pt x="0" y="2799160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504727" cy="2837260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893646" y="0"/>
            <a:ext cx="3430977" cy="6467149"/>
            <a:chOff x="0" y="0"/>
            <a:chExt cx="807763" cy="152257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07763" cy="1522577"/>
            </a:xfrm>
            <a:custGeom>
              <a:avLst/>
              <a:gdLst/>
              <a:ahLst/>
              <a:cxnLst/>
              <a:rect r="r" b="b" t="t" l="l"/>
              <a:pathLst>
                <a:path h="1522577" w="807763">
                  <a:moveTo>
                    <a:pt x="0" y="0"/>
                  </a:moveTo>
                  <a:lnTo>
                    <a:pt x="807763" y="0"/>
                  </a:lnTo>
                  <a:lnTo>
                    <a:pt x="807763" y="1522577"/>
                  </a:lnTo>
                  <a:lnTo>
                    <a:pt x="0" y="1522577"/>
                  </a:lnTo>
                  <a:close/>
                </a:path>
              </a:pathLst>
            </a:custGeom>
            <a:blipFill>
              <a:blip r:embed="rId2"/>
              <a:stretch>
                <a:fillRect l="-42018" t="0" r="-42018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3898319" y="3632731"/>
            <a:ext cx="3759608" cy="6993789"/>
            <a:chOff x="0" y="0"/>
            <a:chExt cx="1504727" cy="279916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504727" cy="2799160"/>
            </a:xfrm>
            <a:custGeom>
              <a:avLst/>
              <a:gdLst/>
              <a:ahLst/>
              <a:cxnLst/>
              <a:rect r="r" b="b" t="t" l="l"/>
              <a:pathLst>
                <a:path h="2799160" w="1504727">
                  <a:moveTo>
                    <a:pt x="0" y="0"/>
                  </a:moveTo>
                  <a:lnTo>
                    <a:pt x="1504727" y="0"/>
                  </a:lnTo>
                  <a:lnTo>
                    <a:pt x="1504727" y="2799160"/>
                  </a:lnTo>
                  <a:lnTo>
                    <a:pt x="0" y="2799160"/>
                  </a:ln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504727" cy="2837260"/>
            </a:xfrm>
            <a:prstGeom prst="rect">
              <a:avLst/>
            </a:prstGeom>
          </p:spPr>
          <p:txBody>
            <a:bodyPr anchor="ctr" rtlCol="false" tIns="114613" lIns="114613" bIns="114613" rIns="114613"/>
            <a:lstStyle/>
            <a:p>
              <a:pPr algn="ctr">
                <a:lnSpc>
                  <a:spcPts val="163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4062634" y="3819851"/>
            <a:ext cx="3430977" cy="6467149"/>
            <a:chOff x="0" y="0"/>
            <a:chExt cx="807763" cy="152257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07763" cy="1522577"/>
            </a:xfrm>
            <a:custGeom>
              <a:avLst/>
              <a:gdLst/>
              <a:ahLst/>
              <a:cxnLst/>
              <a:rect r="r" b="b" t="t" l="l"/>
              <a:pathLst>
                <a:path h="1522577" w="807763">
                  <a:moveTo>
                    <a:pt x="0" y="0"/>
                  </a:moveTo>
                  <a:lnTo>
                    <a:pt x="807763" y="0"/>
                  </a:lnTo>
                  <a:lnTo>
                    <a:pt x="807763" y="1522577"/>
                  </a:lnTo>
                  <a:lnTo>
                    <a:pt x="0" y="1522577"/>
                  </a:lnTo>
                  <a:close/>
                </a:path>
              </a:pathLst>
            </a:custGeom>
            <a:blipFill>
              <a:blip r:embed="rId3"/>
              <a:stretch>
                <a:fillRect l="0" t="0" r="-88492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746726" y="1135676"/>
            <a:ext cx="8170818" cy="723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54"/>
              </a:lnSpc>
            </a:pPr>
            <a:r>
              <a:rPr lang="en-US" b="true" sz="5519" spc="5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VÉLO-ÉCOLE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46726" y="2593580"/>
            <a:ext cx="7621672" cy="3506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Des séances adaptées à tous les niveaux pour apprendre, ou réapprendre, à faire du vélo en toute confiance.</a:t>
            </a:r>
          </a:p>
          <a:p>
            <a:pPr algn="l">
              <a:lnSpc>
                <a:spcPts val="3079"/>
              </a:lnSpc>
            </a:pP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La vélo-école permet d’acquérir les bases techniques, la maîtrise en circulation sur l’espace public (pistes cyclables et routes), ainsi que les règles de sécurité.</a:t>
            </a:r>
          </a:p>
          <a:p>
            <a:pPr algn="l">
              <a:lnSpc>
                <a:spcPts val="3079"/>
              </a:lnSpc>
            </a:pP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Un levier essentiel pour favoriser l’autonomie et l’accès au vélo pour tous les publics.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46726" y="7287999"/>
            <a:ext cx="7163354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Les adultes ou les enfants primo-débutants, ou qui auraient besoin d’un accompagnement pour une remise en selle après des années sans pratique.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46726" y="6616169"/>
            <a:ext cx="6653467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b="true" sz="2799" spc="13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POUR QUI 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DAG7kY8nAXk</dc:identifier>
  <dcterms:modified xsi:type="dcterms:W3CDTF">2011-08-01T06:04:30Z</dcterms:modified>
  <cp:revision>1</cp:revision>
  <dc:title>Présentation professionnelle produits moderne minimaliste marron beige</dc:title>
</cp:coreProperties>
</file>